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9" r:id="rId2"/>
    <p:sldId id="281" r:id="rId3"/>
    <p:sldId id="256" r:id="rId4"/>
    <p:sldId id="267" r:id="rId5"/>
    <p:sldId id="298" r:id="rId6"/>
    <p:sldId id="332" r:id="rId7"/>
    <p:sldId id="342" r:id="rId8"/>
    <p:sldId id="341" r:id="rId9"/>
    <p:sldId id="343" r:id="rId10"/>
    <p:sldId id="344" r:id="rId11"/>
    <p:sldId id="319" r:id="rId12"/>
    <p:sldId id="330" r:id="rId13"/>
    <p:sldId id="331" r:id="rId14"/>
    <p:sldId id="329" r:id="rId15"/>
    <p:sldId id="340" r:id="rId16"/>
    <p:sldId id="335" r:id="rId17"/>
    <p:sldId id="345" r:id="rId18"/>
    <p:sldId id="346" r:id="rId19"/>
    <p:sldId id="337" r:id="rId20"/>
    <p:sldId id="347" r:id="rId21"/>
    <p:sldId id="300" r:id="rId22"/>
    <p:sldId id="339" r:id="rId23"/>
    <p:sldId id="306" r:id="rId24"/>
    <p:sldId id="308" r:id="rId25"/>
    <p:sldId id="297" r:id="rId26"/>
    <p:sldId id="299"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070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104"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CF90CA30-F01C-8042-BCEA-FE4129069826}" type="datetime1">
              <a:rPr lang="en-GB"/>
              <a:pPr/>
              <a:t>20/03/2015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47EAAF1E-E5EF-8945-ABC5-37E7560B125A}" type="slidenum">
              <a:rPr lang="en-GB"/>
              <a:pPr/>
              <a:t>‹#›</a:t>
            </a:fld>
            <a:endParaRPr lang="en-GB"/>
          </a:p>
        </p:txBody>
      </p:sp>
    </p:spTree>
    <p:extLst>
      <p:ext uri="{BB962C8B-B14F-4D97-AF65-F5344CB8AC3E}">
        <p14:creationId xmlns:p14="http://schemas.microsoft.com/office/powerpoint/2010/main" val="528241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Calibri" charset="0"/>
              <a:ea typeface="MS PGothic"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37931725" indent="-37474525">
              <a:defRPr sz="2400">
                <a:solidFill>
                  <a:schemeClr val="tx1"/>
                </a:solidFill>
                <a:latin typeface="Arial" charset="0"/>
                <a:ea typeface="MS PGothic" charset="0"/>
                <a:cs typeface="MS PGothic" charset="0"/>
              </a:defRPr>
            </a:lvl2pPr>
            <a:lvl3pPr>
              <a:defRPr sz="2400">
                <a:solidFill>
                  <a:schemeClr val="tx1"/>
                </a:solidFill>
                <a:latin typeface="Arial" charset="0"/>
                <a:ea typeface="MS PGothic" charset="0"/>
                <a:cs typeface="MS PGothic" charset="0"/>
              </a:defRPr>
            </a:lvl3pPr>
            <a:lvl4pPr>
              <a:defRPr sz="2400">
                <a:solidFill>
                  <a:schemeClr val="tx1"/>
                </a:solidFill>
                <a:latin typeface="Arial" charset="0"/>
                <a:ea typeface="MS PGothic" charset="0"/>
                <a:cs typeface="MS PGothic" charset="0"/>
              </a:defRPr>
            </a:lvl4pPr>
            <a:lvl5pPr>
              <a:defRPr sz="2400">
                <a:solidFill>
                  <a:schemeClr val="tx1"/>
                </a:solidFill>
                <a:latin typeface="Arial" charset="0"/>
                <a:ea typeface="MS PGothic" charset="0"/>
                <a:cs typeface="MS PGothic" charset="0"/>
              </a:defRPr>
            </a:lvl5pPr>
            <a:lvl6pPr marL="457200" eaLnBrk="0" fontAlgn="base" hangingPunct="0">
              <a:spcBef>
                <a:spcPct val="0"/>
              </a:spcBef>
              <a:spcAft>
                <a:spcPct val="0"/>
              </a:spcAft>
              <a:defRPr sz="2400">
                <a:solidFill>
                  <a:schemeClr val="tx1"/>
                </a:solidFill>
                <a:latin typeface="Arial" charset="0"/>
                <a:ea typeface="MS PGothic" charset="0"/>
                <a:cs typeface="MS PGothic" charset="0"/>
              </a:defRPr>
            </a:lvl6pPr>
            <a:lvl7pPr marL="914400" eaLnBrk="0" fontAlgn="base" hangingPunct="0">
              <a:spcBef>
                <a:spcPct val="0"/>
              </a:spcBef>
              <a:spcAft>
                <a:spcPct val="0"/>
              </a:spcAft>
              <a:defRPr sz="2400">
                <a:solidFill>
                  <a:schemeClr val="tx1"/>
                </a:solidFill>
                <a:latin typeface="Arial" charset="0"/>
                <a:ea typeface="MS PGothic" charset="0"/>
                <a:cs typeface="MS PGothic" charset="0"/>
              </a:defRPr>
            </a:lvl7pPr>
            <a:lvl8pPr marL="1371600" eaLnBrk="0" fontAlgn="base" hangingPunct="0">
              <a:spcBef>
                <a:spcPct val="0"/>
              </a:spcBef>
              <a:spcAft>
                <a:spcPct val="0"/>
              </a:spcAft>
              <a:defRPr sz="2400">
                <a:solidFill>
                  <a:schemeClr val="tx1"/>
                </a:solidFill>
                <a:latin typeface="Arial" charset="0"/>
                <a:ea typeface="MS PGothic" charset="0"/>
                <a:cs typeface="MS PGothic" charset="0"/>
              </a:defRPr>
            </a:lvl8pPr>
            <a:lvl9pPr marL="18288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3833E5F3-6595-F34D-A6A5-174FA3BF3E81}" type="slidenum">
              <a:rPr lang="en-GB" sz="1200">
                <a:latin typeface="Calibri" charset="0"/>
              </a:rPr>
              <a:pPr/>
              <a:t>5</a:t>
            </a:fld>
            <a:endParaRPr lang="en-GB"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latin typeface="Century Gothic"/>
                <a:cs typeface="Century Gothic"/>
              </a:rPr>
              <a:t>It also puts Channel, the multi-agency programme for people vulnerable to being drawn into terrorism on a statutory basis. </a:t>
            </a:r>
            <a:endParaRPr lang="en-US" dirty="0"/>
          </a:p>
        </p:txBody>
      </p:sp>
      <p:sp>
        <p:nvSpPr>
          <p:cNvPr id="4" name="Slide Number Placeholder 3"/>
          <p:cNvSpPr>
            <a:spLocks noGrp="1"/>
          </p:cNvSpPr>
          <p:nvPr>
            <p:ph type="sldNum" sz="quarter" idx="10"/>
          </p:nvPr>
        </p:nvSpPr>
        <p:spPr/>
        <p:txBody>
          <a:bodyPr/>
          <a:lstStyle/>
          <a:p>
            <a:fld id="{47EAAF1E-E5EF-8945-ABC5-37E7560B125A}" type="slidenum">
              <a:rPr lang="en-GB" smtClean="0"/>
              <a:pPr/>
              <a:t>6</a:t>
            </a:fld>
            <a:endParaRPr lang="en-GB"/>
          </a:p>
        </p:txBody>
      </p:sp>
    </p:spTree>
    <p:extLst>
      <p:ext uri="{BB962C8B-B14F-4D97-AF65-F5344CB8AC3E}">
        <p14:creationId xmlns:p14="http://schemas.microsoft.com/office/powerpoint/2010/main" val="347657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latin typeface="Century Gothic"/>
                <a:cs typeface="Century Gothic"/>
              </a:rPr>
              <a:t>It also puts Channel, the multi-agency programme for people vulnerable to being drawn into terrorism on a statutory basis. </a:t>
            </a:r>
            <a:endParaRPr lang="en-US" dirty="0"/>
          </a:p>
        </p:txBody>
      </p:sp>
      <p:sp>
        <p:nvSpPr>
          <p:cNvPr id="4" name="Slide Number Placeholder 3"/>
          <p:cNvSpPr>
            <a:spLocks noGrp="1"/>
          </p:cNvSpPr>
          <p:nvPr>
            <p:ph type="sldNum" sz="quarter" idx="10"/>
          </p:nvPr>
        </p:nvSpPr>
        <p:spPr/>
        <p:txBody>
          <a:bodyPr/>
          <a:lstStyle/>
          <a:p>
            <a:fld id="{47EAAF1E-E5EF-8945-ABC5-37E7560B125A}" type="slidenum">
              <a:rPr lang="en-GB" smtClean="0"/>
              <a:pPr/>
              <a:t>7</a:t>
            </a:fld>
            <a:endParaRPr lang="en-GB"/>
          </a:p>
        </p:txBody>
      </p:sp>
    </p:spTree>
    <p:extLst>
      <p:ext uri="{BB962C8B-B14F-4D97-AF65-F5344CB8AC3E}">
        <p14:creationId xmlns:p14="http://schemas.microsoft.com/office/powerpoint/2010/main" val="3476577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latin typeface="Calibri" charset="0"/>
              <a:ea typeface="MS PGothic" charset="0"/>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37931725" indent="-37474525">
              <a:defRPr sz="2400">
                <a:solidFill>
                  <a:schemeClr val="tx1"/>
                </a:solidFill>
                <a:latin typeface="Arial" charset="0"/>
                <a:ea typeface="MS PGothic" charset="0"/>
                <a:cs typeface="MS PGothic" charset="0"/>
              </a:defRPr>
            </a:lvl2pPr>
            <a:lvl3pPr>
              <a:defRPr sz="2400">
                <a:solidFill>
                  <a:schemeClr val="tx1"/>
                </a:solidFill>
                <a:latin typeface="Arial" charset="0"/>
                <a:ea typeface="MS PGothic" charset="0"/>
                <a:cs typeface="MS PGothic" charset="0"/>
              </a:defRPr>
            </a:lvl3pPr>
            <a:lvl4pPr>
              <a:defRPr sz="2400">
                <a:solidFill>
                  <a:schemeClr val="tx1"/>
                </a:solidFill>
                <a:latin typeface="Arial" charset="0"/>
                <a:ea typeface="MS PGothic" charset="0"/>
                <a:cs typeface="MS PGothic" charset="0"/>
              </a:defRPr>
            </a:lvl4pPr>
            <a:lvl5pPr>
              <a:defRPr sz="2400">
                <a:solidFill>
                  <a:schemeClr val="tx1"/>
                </a:solidFill>
                <a:latin typeface="Arial" charset="0"/>
                <a:ea typeface="MS PGothic" charset="0"/>
                <a:cs typeface="MS PGothic" charset="0"/>
              </a:defRPr>
            </a:lvl5pPr>
            <a:lvl6pPr marL="457200" eaLnBrk="0" fontAlgn="base" hangingPunct="0">
              <a:spcBef>
                <a:spcPct val="0"/>
              </a:spcBef>
              <a:spcAft>
                <a:spcPct val="0"/>
              </a:spcAft>
              <a:defRPr sz="2400">
                <a:solidFill>
                  <a:schemeClr val="tx1"/>
                </a:solidFill>
                <a:latin typeface="Arial" charset="0"/>
                <a:ea typeface="MS PGothic" charset="0"/>
                <a:cs typeface="MS PGothic" charset="0"/>
              </a:defRPr>
            </a:lvl6pPr>
            <a:lvl7pPr marL="914400" eaLnBrk="0" fontAlgn="base" hangingPunct="0">
              <a:spcBef>
                <a:spcPct val="0"/>
              </a:spcBef>
              <a:spcAft>
                <a:spcPct val="0"/>
              </a:spcAft>
              <a:defRPr sz="2400">
                <a:solidFill>
                  <a:schemeClr val="tx1"/>
                </a:solidFill>
                <a:latin typeface="Arial" charset="0"/>
                <a:ea typeface="MS PGothic" charset="0"/>
                <a:cs typeface="MS PGothic" charset="0"/>
              </a:defRPr>
            </a:lvl7pPr>
            <a:lvl8pPr marL="1371600" eaLnBrk="0" fontAlgn="base" hangingPunct="0">
              <a:spcBef>
                <a:spcPct val="0"/>
              </a:spcBef>
              <a:spcAft>
                <a:spcPct val="0"/>
              </a:spcAft>
              <a:defRPr sz="2400">
                <a:solidFill>
                  <a:schemeClr val="tx1"/>
                </a:solidFill>
                <a:latin typeface="Arial" charset="0"/>
                <a:ea typeface="MS PGothic" charset="0"/>
                <a:cs typeface="MS PGothic" charset="0"/>
              </a:defRPr>
            </a:lvl8pPr>
            <a:lvl9pPr marL="18288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FA234F2-23DD-8D47-A7BC-7EFD745CA5B0}" type="slidenum">
              <a:rPr lang="en-GB" sz="1200">
                <a:latin typeface="Calibri" charset="0"/>
              </a:rPr>
              <a:pPr/>
              <a:t>11</a:t>
            </a:fld>
            <a:endParaRPr lang="en-GB"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16A7C103-2F7C-7544-AB64-7590E0781562}" type="datetime1">
              <a:rPr lang="en-GB"/>
              <a:pPr/>
              <a:t>20/03/2015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E26C510-241F-9C47-806C-563FFBEF6F4A}" type="slidenum">
              <a:rPr lang="en-GB"/>
              <a:pPr/>
              <a:t>‹#›</a:t>
            </a:fld>
            <a:endParaRPr lang="en-GB"/>
          </a:p>
        </p:txBody>
      </p:sp>
    </p:spTree>
    <p:extLst>
      <p:ext uri="{BB962C8B-B14F-4D97-AF65-F5344CB8AC3E}">
        <p14:creationId xmlns:p14="http://schemas.microsoft.com/office/powerpoint/2010/main" val="119780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948FDD6B-1B22-6447-AC95-DD3BFF628943}" type="datetime1">
              <a:rPr lang="en-GB"/>
              <a:pPr/>
              <a:t>20/03/2015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CB42165-223B-9E49-93D7-FED91662C609}" type="slidenum">
              <a:rPr lang="en-GB"/>
              <a:pPr/>
              <a:t>‹#›</a:t>
            </a:fld>
            <a:endParaRPr lang="en-GB"/>
          </a:p>
        </p:txBody>
      </p:sp>
    </p:spTree>
    <p:extLst>
      <p:ext uri="{BB962C8B-B14F-4D97-AF65-F5344CB8AC3E}">
        <p14:creationId xmlns:p14="http://schemas.microsoft.com/office/powerpoint/2010/main" val="324014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81A422BE-A023-CE40-A438-549089761444}" type="datetime1">
              <a:rPr lang="en-GB"/>
              <a:pPr/>
              <a:t>20/03/2015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78D82A2-BF44-2540-8708-34D7F9F4E5A8}" type="slidenum">
              <a:rPr lang="en-GB"/>
              <a:pPr/>
              <a:t>‹#›</a:t>
            </a:fld>
            <a:endParaRPr lang="en-GB"/>
          </a:p>
        </p:txBody>
      </p:sp>
    </p:spTree>
    <p:extLst>
      <p:ext uri="{BB962C8B-B14F-4D97-AF65-F5344CB8AC3E}">
        <p14:creationId xmlns:p14="http://schemas.microsoft.com/office/powerpoint/2010/main" val="348248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image001.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4925" y="44450"/>
            <a:ext cx="15128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77571D3F-6F42-F543-9F7C-74E10FEF0701}" type="datetime1">
              <a:rPr lang="en-GB"/>
              <a:pPr/>
              <a:t>20/03/2015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F518259D-BDC0-8848-B8BA-6817FDD4C2A5}" type="slidenum">
              <a:rPr lang="en-GB"/>
              <a:pPr/>
              <a:t>‹#›</a:t>
            </a:fld>
            <a:endParaRPr lang="en-GB"/>
          </a:p>
        </p:txBody>
      </p:sp>
    </p:spTree>
    <p:extLst>
      <p:ext uri="{BB962C8B-B14F-4D97-AF65-F5344CB8AC3E}">
        <p14:creationId xmlns:p14="http://schemas.microsoft.com/office/powerpoint/2010/main" val="13556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DC03E97-343E-0946-80C8-D9A0C6EE94B3}" type="datetime1">
              <a:rPr lang="en-GB"/>
              <a:pPr/>
              <a:t>20/03/2015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AFD0CEFD-E175-4F41-AB42-D2CB26F165D6}" type="slidenum">
              <a:rPr lang="en-GB"/>
              <a:pPr/>
              <a:t>‹#›</a:t>
            </a:fld>
            <a:endParaRPr lang="en-GB"/>
          </a:p>
        </p:txBody>
      </p:sp>
    </p:spTree>
    <p:extLst>
      <p:ext uri="{BB962C8B-B14F-4D97-AF65-F5344CB8AC3E}">
        <p14:creationId xmlns:p14="http://schemas.microsoft.com/office/powerpoint/2010/main" val="287228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261024F7-28AA-4946-9318-CA3D84E6CC34}" type="datetime1">
              <a:rPr lang="en-GB"/>
              <a:pPr/>
              <a:t>20/03/2015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6296E27-6024-8B49-B45F-84B8B4527519}" type="slidenum">
              <a:rPr lang="en-GB"/>
              <a:pPr/>
              <a:t>‹#›</a:t>
            </a:fld>
            <a:endParaRPr lang="en-GB"/>
          </a:p>
        </p:txBody>
      </p:sp>
    </p:spTree>
    <p:extLst>
      <p:ext uri="{BB962C8B-B14F-4D97-AF65-F5344CB8AC3E}">
        <p14:creationId xmlns:p14="http://schemas.microsoft.com/office/powerpoint/2010/main" val="29363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C37D1E88-6173-F247-BAE2-55EDA20F1A36}" type="datetime1">
              <a:rPr lang="en-GB"/>
              <a:pPr/>
              <a:t>20/03/2015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F0734720-0C51-D346-8CDC-1E0D2704E171}" type="slidenum">
              <a:rPr lang="en-GB"/>
              <a:pPr/>
              <a:t>‹#›</a:t>
            </a:fld>
            <a:endParaRPr lang="en-GB"/>
          </a:p>
        </p:txBody>
      </p:sp>
    </p:spTree>
    <p:extLst>
      <p:ext uri="{BB962C8B-B14F-4D97-AF65-F5344CB8AC3E}">
        <p14:creationId xmlns:p14="http://schemas.microsoft.com/office/powerpoint/2010/main" val="396338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5C59A11C-B62F-644B-BAD1-D69390FA0978}" type="datetime1">
              <a:rPr lang="en-GB"/>
              <a:pPr/>
              <a:t>20/03/2015</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75CF2890-5B52-DF41-9B33-FB83033484F4}" type="slidenum">
              <a:rPr lang="en-GB"/>
              <a:pPr/>
              <a:t>‹#›</a:t>
            </a:fld>
            <a:endParaRPr lang="en-GB"/>
          </a:p>
        </p:txBody>
      </p:sp>
    </p:spTree>
    <p:extLst>
      <p:ext uri="{BB962C8B-B14F-4D97-AF65-F5344CB8AC3E}">
        <p14:creationId xmlns:p14="http://schemas.microsoft.com/office/powerpoint/2010/main" val="204690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CA951A2-AAC1-0E49-A7F7-0B31501BD4E5}" type="datetime1">
              <a:rPr lang="en-GB"/>
              <a:pPr/>
              <a:t>20/03/2015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DF3330CE-1340-AF43-AC10-1FE22BADF584}" type="slidenum">
              <a:rPr lang="en-GB"/>
              <a:pPr/>
              <a:t>‹#›</a:t>
            </a:fld>
            <a:endParaRPr lang="en-GB"/>
          </a:p>
        </p:txBody>
      </p:sp>
    </p:spTree>
    <p:extLst>
      <p:ext uri="{BB962C8B-B14F-4D97-AF65-F5344CB8AC3E}">
        <p14:creationId xmlns:p14="http://schemas.microsoft.com/office/powerpoint/2010/main" val="921446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39C5886-19D3-404F-B894-B31472E6E11D}" type="datetime1">
              <a:rPr lang="en-GB"/>
              <a:pPr/>
              <a:t>20/03/2015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338865DF-3EA0-0F47-B09A-0452C18E48A4}" type="slidenum">
              <a:rPr lang="en-GB"/>
              <a:pPr/>
              <a:t>‹#›</a:t>
            </a:fld>
            <a:endParaRPr lang="en-GB"/>
          </a:p>
        </p:txBody>
      </p:sp>
    </p:spTree>
    <p:extLst>
      <p:ext uri="{BB962C8B-B14F-4D97-AF65-F5344CB8AC3E}">
        <p14:creationId xmlns:p14="http://schemas.microsoft.com/office/powerpoint/2010/main" val="4060353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EC3604E-8312-9C4C-9A0A-D92597015420}" type="datetime1">
              <a:rPr lang="en-GB"/>
              <a:pPr/>
              <a:t>20/03/2015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404FC13-D47E-FB43-B0A5-5113C66DE2C4}" type="slidenum">
              <a:rPr lang="en-GB"/>
              <a:pPr/>
              <a:t>‹#›</a:t>
            </a:fld>
            <a:endParaRPr lang="en-GB"/>
          </a:p>
        </p:txBody>
      </p:sp>
    </p:spTree>
    <p:extLst>
      <p:ext uri="{BB962C8B-B14F-4D97-AF65-F5344CB8AC3E}">
        <p14:creationId xmlns:p14="http://schemas.microsoft.com/office/powerpoint/2010/main" val="2171067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fld id="{2571FB3F-BF52-7749-876B-790EAE91A682}" type="datetime1">
              <a:rPr lang="en-GB"/>
              <a:pPr/>
              <a:t>20/03/2015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defRPr>
            </a:lvl1pPr>
          </a:lstStyle>
          <a:p>
            <a:fld id="{2C993060-9A9E-FC4C-89E4-7CBEFB5D2029}"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4057" r:id="rId1"/>
    <p:sldLayoutId id="214748406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nterfaithexplorers.com/webinars" TargetMode="External"/><Relationship Id="rId4" Type="http://schemas.openxmlformats.org/officeDocument/2006/relationships/image" Target="../media/image1.png"/><Relationship Id="rId5" Type="http://schemas.openxmlformats.org/officeDocument/2006/relationships/image" Target="../media/image2.jpe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terfaithexplorers.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333375"/>
            <a:ext cx="5195887"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Subtitle 2"/>
          <p:cNvSpPr txBox="1">
            <a:spLocks/>
          </p:cNvSpPr>
          <p:nvPr/>
        </p:nvSpPr>
        <p:spPr bwMode="auto">
          <a:xfrm>
            <a:off x="1259632" y="2492896"/>
            <a:ext cx="64008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Arial" charset="0"/>
                <a:ea typeface="MS PGothic" charset="0"/>
                <a:cs typeface="MS PGothic" charset="0"/>
              </a:defRPr>
            </a:lvl1pPr>
            <a:lvl2pPr marL="37931725" indent="-37474525">
              <a:defRPr sz="2400">
                <a:solidFill>
                  <a:schemeClr val="tx1"/>
                </a:solidFill>
                <a:latin typeface="Arial" charset="0"/>
                <a:ea typeface="MS PGothic" charset="0"/>
                <a:cs typeface="MS PGothic" charset="0"/>
              </a:defRPr>
            </a:lvl2pPr>
            <a:lvl3pPr>
              <a:defRPr sz="2400">
                <a:solidFill>
                  <a:schemeClr val="tx1"/>
                </a:solidFill>
                <a:latin typeface="Arial" charset="0"/>
                <a:ea typeface="MS PGothic" charset="0"/>
                <a:cs typeface="MS PGothic" charset="0"/>
              </a:defRPr>
            </a:lvl3pPr>
            <a:lvl4pPr>
              <a:defRPr sz="2400">
                <a:solidFill>
                  <a:schemeClr val="tx1"/>
                </a:solidFill>
                <a:latin typeface="Arial" charset="0"/>
                <a:ea typeface="MS PGothic" charset="0"/>
                <a:cs typeface="MS PGothic" charset="0"/>
              </a:defRPr>
            </a:lvl4pPr>
            <a:lvl5pPr>
              <a:defRPr sz="2400">
                <a:solidFill>
                  <a:schemeClr val="tx1"/>
                </a:solidFill>
                <a:latin typeface="Arial" charset="0"/>
                <a:ea typeface="MS PGothic" charset="0"/>
                <a:cs typeface="MS PGothic" charset="0"/>
              </a:defRPr>
            </a:lvl5pPr>
            <a:lvl6pPr marL="457200" eaLnBrk="0" fontAlgn="base" hangingPunct="0">
              <a:spcBef>
                <a:spcPct val="0"/>
              </a:spcBef>
              <a:spcAft>
                <a:spcPct val="0"/>
              </a:spcAft>
              <a:defRPr sz="2400">
                <a:solidFill>
                  <a:schemeClr val="tx1"/>
                </a:solidFill>
                <a:latin typeface="Arial" charset="0"/>
                <a:ea typeface="MS PGothic" charset="0"/>
                <a:cs typeface="MS PGothic" charset="0"/>
              </a:defRPr>
            </a:lvl6pPr>
            <a:lvl7pPr marL="914400" eaLnBrk="0" fontAlgn="base" hangingPunct="0">
              <a:spcBef>
                <a:spcPct val="0"/>
              </a:spcBef>
              <a:spcAft>
                <a:spcPct val="0"/>
              </a:spcAft>
              <a:defRPr sz="2400">
                <a:solidFill>
                  <a:schemeClr val="tx1"/>
                </a:solidFill>
                <a:latin typeface="Arial" charset="0"/>
                <a:ea typeface="MS PGothic" charset="0"/>
                <a:cs typeface="MS PGothic" charset="0"/>
              </a:defRPr>
            </a:lvl7pPr>
            <a:lvl8pPr marL="1371600" eaLnBrk="0" fontAlgn="base" hangingPunct="0">
              <a:spcBef>
                <a:spcPct val="0"/>
              </a:spcBef>
              <a:spcAft>
                <a:spcPct val="0"/>
              </a:spcAft>
              <a:defRPr sz="2400">
                <a:solidFill>
                  <a:schemeClr val="tx1"/>
                </a:solidFill>
                <a:latin typeface="Arial" charset="0"/>
                <a:ea typeface="MS PGothic" charset="0"/>
                <a:cs typeface="MS PGothic" charset="0"/>
              </a:defRPr>
            </a:lvl8pPr>
            <a:lvl9pPr marL="18288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lnSpc>
                <a:spcPct val="80000"/>
              </a:lnSpc>
              <a:spcBef>
                <a:spcPct val="20000"/>
              </a:spcBef>
              <a:buFont typeface="Arial" charset="0"/>
              <a:buNone/>
            </a:pPr>
            <a:r>
              <a:rPr lang="en-GB" sz="3000" dirty="0">
                <a:solidFill>
                  <a:srgbClr val="7F7F7F"/>
                </a:solidFill>
                <a:latin typeface="Century Gothic" charset="0"/>
                <a:cs typeface="Arial Unicode MS" charset="0"/>
              </a:rPr>
              <a:t>We</a:t>
            </a:r>
            <a:r>
              <a:rPr lang="en-GB" dirty="0">
                <a:solidFill>
                  <a:srgbClr val="7F7F7F"/>
                </a:solidFill>
                <a:latin typeface="Century Gothic" charset="0"/>
                <a:cs typeface="Arial Unicode MS" charset="0"/>
              </a:rPr>
              <a:t>binar Series 2015</a:t>
            </a:r>
            <a:endParaRPr lang="en-GB" sz="3000" dirty="0">
              <a:solidFill>
                <a:srgbClr val="7F7F7F"/>
              </a:solidFill>
              <a:latin typeface="Century Gothic" charset="0"/>
              <a:cs typeface="Arial Unicode MS" charset="0"/>
            </a:endParaRPr>
          </a:p>
          <a:p>
            <a:pPr algn="ctr" eaLnBrk="1" hangingPunct="1">
              <a:lnSpc>
                <a:spcPct val="80000"/>
              </a:lnSpc>
              <a:spcBef>
                <a:spcPct val="20000"/>
              </a:spcBef>
              <a:buFont typeface="Arial" charset="0"/>
              <a:buNone/>
            </a:pPr>
            <a:endParaRPr lang="en-GB" sz="1000" b="1" dirty="0">
              <a:solidFill>
                <a:srgbClr val="7F7F7F"/>
              </a:solidFill>
              <a:latin typeface="Century Gothic" charset="0"/>
              <a:cs typeface="Arial" charset="0"/>
            </a:endParaRPr>
          </a:p>
          <a:p>
            <a:pPr algn="ctr" eaLnBrk="1" hangingPunct="1">
              <a:lnSpc>
                <a:spcPct val="80000"/>
              </a:lnSpc>
              <a:spcBef>
                <a:spcPct val="20000"/>
              </a:spcBef>
              <a:buFont typeface="Arial" charset="0"/>
              <a:buNone/>
            </a:pPr>
            <a:r>
              <a:rPr lang="en-GB" sz="3200" b="1" dirty="0">
                <a:solidFill>
                  <a:srgbClr val="7F7F7F"/>
                </a:solidFill>
                <a:latin typeface="Century Gothic" charset="0"/>
                <a:cs typeface="Arial" charset="0"/>
              </a:rPr>
              <a:t>The role of schools </a:t>
            </a:r>
            <a:r>
              <a:rPr lang="en-GB" sz="3200" b="1" dirty="0" smtClean="0">
                <a:solidFill>
                  <a:srgbClr val="7F7F7F"/>
                </a:solidFill>
                <a:latin typeface="Century Gothic" charset="0"/>
                <a:cs typeface="Arial" charset="0"/>
              </a:rPr>
              <a:t>in</a:t>
            </a:r>
          </a:p>
          <a:p>
            <a:pPr algn="ctr" eaLnBrk="1" hangingPunct="1">
              <a:lnSpc>
                <a:spcPct val="80000"/>
              </a:lnSpc>
              <a:spcBef>
                <a:spcPct val="20000"/>
              </a:spcBef>
              <a:buFont typeface="Arial" charset="0"/>
              <a:buNone/>
            </a:pPr>
            <a:r>
              <a:rPr lang="en-GB" sz="3200" b="1" dirty="0" smtClean="0">
                <a:solidFill>
                  <a:srgbClr val="7F7F7F"/>
                </a:solidFill>
                <a:latin typeface="Century Gothic" charset="0"/>
                <a:cs typeface="Arial" charset="0"/>
              </a:rPr>
              <a:t>challenging </a:t>
            </a:r>
            <a:r>
              <a:rPr lang="en-GB" sz="3200" b="1" dirty="0">
                <a:solidFill>
                  <a:srgbClr val="7F7F7F"/>
                </a:solidFill>
                <a:latin typeface="Century Gothic" charset="0"/>
                <a:cs typeface="Arial" charset="0"/>
              </a:rPr>
              <a:t>extremism </a:t>
            </a:r>
            <a:r>
              <a:rPr lang="en-US" sz="3200" b="1" dirty="0">
                <a:solidFill>
                  <a:srgbClr val="7F7F7F"/>
                </a:solidFill>
                <a:latin typeface="Century Gothic" charset="0"/>
                <a:cs typeface="Arial" charset="0"/>
              </a:rPr>
              <a:t> </a:t>
            </a:r>
          </a:p>
          <a:p>
            <a:pPr algn="ctr" eaLnBrk="1" hangingPunct="1">
              <a:lnSpc>
                <a:spcPct val="80000"/>
              </a:lnSpc>
              <a:spcBef>
                <a:spcPct val="20000"/>
              </a:spcBef>
              <a:buFont typeface="Arial" charset="0"/>
              <a:buNone/>
            </a:pPr>
            <a:r>
              <a:rPr lang="en-US" sz="2000" b="1" dirty="0">
                <a:solidFill>
                  <a:srgbClr val="A6A6A6"/>
                </a:solidFill>
                <a:latin typeface="Century Gothic" charset="0"/>
                <a:cs typeface="Arial" charset="0"/>
              </a:rPr>
              <a:t>How to handle conversations with </a:t>
            </a:r>
          </a:p>
          <a:p>
            <a:pPr algn="ctr" eaLnBrk="1" hangingPunct="1">
              <a:lnSpc>
                <a:spcPct val="80000"/>
              </a:lnSpc>
              <a:spcBef>
                <a:spcPct val="20000"/>
              </a:spcBef>
              <a:buFont typeface="Arial" charset="0"/>
              <a:buNone/>
            </a:pPr>
            <a:r>
              <a:rPr lang="en-US" sz="2000" b="1" dirty="0">
                <a:solidFill>
                  <a:srgbClr val="A6A6A6"/>
                </a:solidFill>
                <a:latin typeface="Century Gothic" charset="0"/>
                <a:cs typeface="Arial" charset="0"/>
              </a:rPr>
              <a:t>pupils and parents</a:t>
            </a:r>
          </a:p>
          <a:p>
            <a:pPr algn="ctr" eaLnBrk="1" hangingPunct="1">
              <a:lnSpc>
                <a:spcPct val="80000"/>
              </a:lnSpc>
              <a:spcBef>
                <a:spcPct val="20000"/>
              </a:spcBef>
              <a:buFont typeface="Arial" charset="0"/>
              <a:buNone/>
            </a:pPr>
            <a:endParaRPr lang="en-US" sz="800" b="1" dirty="0">
              <a:solidFill>
                <a:srgbClr val="A6A6A6"/>
              </a:solidFill>
              <a:latin typeface="Century Gothic" charset="0"/>
              <a:cs typeface="Arial" charset="0"/>
            </a:endParaRPr>
          </a:p>
          <a:p>
            <a:pPr algn="ctr" eaLnBrk="1" hangingPunct="1">
              <a:lnSpc>
                <a:spcPct val="80000"/>
              </a:lnSpc>
              <a:spcBef>
                <a:spcPct val="20000"/>
              </a:spcBef>
              <a:buFont typeface="Arial" charset="0"/>
              <a:buNone/>
            </a:pPr>
            <a:r>
              <a:rPr lang="en-US" sz="1900" b="1" dirty="0">
                <a:solidFill>
                  <a:srgbClr val="7F7F7F"/>
                </a:solidFill>
                <a:latin typeface="Century Gothic" charset="0"/>
                <a:cs typeface="Arial Unicode MS" charset="0"/>
              </a:rPr>
              <a:t>4.00pm  - 4.45pm </a:t>
            </a:r>
          </a:p>
          <a:p>
            <a:pPr algn="ctr" eaLnBrk="1" hangingPunct="1">
              <a:lnSpc>
                <a:spcPct val="80000"/>
              </a:lnSpc>
              <a:spcBef>
                <a:spcPct val="20000"/>
              </a:spcBef>
              <a:buFont typeface="Arial" charset="0"/>
              <a:buNone/>
            </a:pPr>
            <a:endParaRPr lang="en-US" sz="800" b="1" dirty="0">
              <a:solidFill>
                <a:srgbClr val="7F7F7F"/>
              </a:solidFill>
              <a:latin typeface="Century Gothic" charset="0"/>
              <a:cs typeface="Arial Unicode MS" charset="0"/>
            </a:endParaRPr>
          </a:p>
          <a:p>
            <a:pPr algn="ctr" eaLnBrk="1" hangingPunct="1">
              <a:lnSpc>
                <a:spcPct val="80000"/>
              </a:lnSpc>
              <a:spcBef>
                <a:spcPct val="20000"/>
              </a:spcBef>
              <a:buFont typeface="Arial" charset="0"/>
              <a:buNone/>
            </a:pPr>
            <a:r>
              <a:rPr lang="en-US" sz="1900" b="1" dirty="0">
                <a:solidFill>
                  <a:srgbClr val="7F7F7F"/>
                </a:solidFill>
                <a:latin typeface="Century Gothic" charset="0"/>
                <a:cs typeface="Arial Unicode MS" charset="0"/>
              </a:rPr>
              <a:t>Thursday </a:t>
            </a:r>
            <a:r>
              <a:rPr lang="en-US" sz="1900" b="1" dirty="0" smtClean="0">
                <a:solidFill>
                  <a:srgbClr val="7F7F7F"/>
                </a:solidFill>
                <a:latin typeface="Century Gothic" charset="0"/>
                <a:cs typeface="Arial Unicode MS" charset="0"/>
              </a:rPr>
              <a:t>26</a:t>
            </a:r>
            <a:r>
              <a:rPr lang="en-US" sz="1900" b="1" baseline="30000" dirty="0" smtClean="0">
                <a:solidFill>
                  <a:srgbClr val="7F7F7F"/>
                </a:solidFill>
                <a:latin typeface="Century Gothic" charset="0"/>
                <a:cs typeface="Arial Unicode MS" charset="0"/>
              </a:rPr>
              <a:t>th</a:t>
            </a:r>
            <a:r>
              <a:rPr lang="en-US" sz="1900" b="1" dirty="0" smtClean="0">
                <a:solidFill>
                  <a:srgbClr val="7F7F7F"/>
                </a:solidFill>
                <a:latin typeface="Century Gothic" charset="0"/>
                <a:cs typeface="Arial Unicode MS" charset="0"/>
              </a:rPr>
              <a:t>March </a:t>
            </a:r>
            <a:r>
              <a:rPr lang="en-US" sz="1900" b="1" dirty="0">
                <a:solidFill>
                  <a:srgbClr val="7F7F7F"/>
                </a:solidFill>
                <a:latin typeface="Century Gothic" charset="0"/>
                <a:cs typeface="Arial Unicode MS" charset="0"/>
              </a:rPr>
              <a:t>2015 </a:t>
            </a:r>
            <a:endParaRPr lang="en-US" sz="1600" b="1" dirty="0">
              <a:solidFill>
                <a:srgbClr val="7F7F7F"/>
              </a:solidFill>
              <a:latin typeface="Century Gothic" charset="0"/>
              <a:cs typeface="Arial Unicode MS" charset="0"/>
              <a:hlinkClick r:id="rId3"/>
            </a:endParaRPr>
          </a:p>
          <a:p>
            <a:pPr algn="ctr" eaLnBrk="1" hangingPunct="1">
              <a:lnSpc>
                <a:spcPct val="80000"/>
              </a:lnSpc>
              <a:spcBef>
                <a:spcPct val="20000"/>
              </a:spcBef>
              <a:buFont typeface="Arial" charset="0"/>
              <a:buNone/>
            </a:pPr>
            <a:r>
              <a:rPr lang="en-US" sz="1600" u="sng" dirty="0">
                <a:solidFill>
                  <a:srgbClr val="7F7F7F"/>
                </a:solidFill>
                <a:latin typeface="Century Gothic" charset="0"/>
                <a:cs typeface="Arial Unicode MS" charset="0"/>
                <a:hlinkClick r:id="rId3"/>
              </a:rPr>
              <a:t>http://www.interfaithexplorers.com/webinars</a:t>
            </a:r>
            <a:endParaRPr lang="en-GB" sz="1600" dirty="0">
              <a:solidFill>
                <a:srgbClr val="7F7F7F"/>
              </a:solidFill>
              <a:latin typeface="Century Gothic" charset="0"/>
              <a:cs typeface="Arial Unicode MS" charset="0"/>
            </a:endParaRPr>
          </a:p>
        </p:txBody>
      </p:sp>
      <p:pic>
        <p:nvPicPr>
          <p:cNvPr id="1434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6" descr="image001.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4" descr="RulCharacter.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92950" y="2349500"/>
            <a:ext cx="190341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z="3600" b="1" dirty="0" smtClean="0">
                <a:latin typeface="Century Gothic"/>
                <a:ea typeface="MS PGothic" charset="0"/>
                <a:cs typeface="Century Gothic"/>
              </a:rPr>
              <a:t>Protecting children from  extremism</a:t>
            </a:r>
            <a:endParaRPr lang="en-GB" sz="3600" b="1" dirty="0">
              <a:latin typeface="Century Gothic"/>
              <a:ea typeface="MS PGothic" charset="0"/>
              <a:cs typeface="Century Gothic"/>
            </a:endParaRPr>
          </a:p>
        </p:txBody>
      </p:sp>
      <p:sp>
        <p:nvSpPr>
          <p:cNvPr id="3" name="Content Placeholder 2"/>
          <p:cNvSpPr>
            <a:spLocks noGrp="1"/>
          </p:cNvSpPr>
          <p:nvPr>
            <p:ph idx="1"/>
          </p:nvPr>
        </p:nvSpPr>
        <p:spPr>
          <a:xfrm>
            <a:off x="457200" y="1484313"/>
            <a:ext cx="8229600" cy="4525962"/>
          </a:xfrm>
        </p:spPr>
        <p:txBody>
          <a:bodyPr/>
          <a:lstStyle/>
          <a:p>
            <a:pPr marL="0" indent="0"/>
            <a:r>
              <a:rPr lang="en-GB" sz="2400" dirty="0" smtClean="0">
                <a:latin typeface="Century Gothic"/>
                <a:ea typeface="MS PGothic" charset="0"/>
                <a:cs typeface="Century Gothic"/>
              </a:rPr>
              <a:t> </a:t>
            </a:r>
            <a:r>
              <a:rPr lang="en-GB" sz="2400" b="1" dirty="0" smtClean="0">
                <a:latin typeface="Century Gothic"/>
                <a:ea typeface="MS PGothic" charset="0"/>
                <a:cs typeface="Century Gothic"/>
              </a:rPr>
              <a:t>The Government’s 2011 Prevent Strategy</a:t>
            </a:r>
            <a:r>
              <a:rPr lang="en-GB" sz="2400" dirty="0" smtClean="0">
                <a:latin typeface="Century Gothic"/>
                <a:ea typeface="MS PGothic" charset="0"/>
                <a:cs typeface="Century Gothic"/>
              </a:rPr>
              <a:t>:</a:t>
            </a:r>
          </a:p>
          <a:p>
            <a:pPr marL="0" indent="0">
              <a:buNone/>
            </a:pPr>
            <a:endParaRPr lang="en-GB" sz="2400" dirty="0" smtClean="0">
              <a:latin typeface="Century Gothic"/>
              <a:ea typeface="MS PGothic" charset="0"/>
              <a:cs typeface="Century Gothic"/>
            </a:endParaRPr>
          </a:p>
          <a:p>
            <a:pPr algn="just">
              <a:buNone/>
            </a:pPr>
            <a:r>
              <a:rPr lang="en-US" sz="2800" i="1" dirty="0" smtClean="0">
                <a:latin typeface="Century Gothic"/>
                <a:cs typeface="Century Gothic"/>
              </a:rPr>
              <a:t>  </a:t>
            </a:r>
            <a:r>
              <a:rPr lang="en-US" sz="2400" i="1" dirty="0" smtClean="0">
                <a:latin typeface="Century Gothic"/>
                <a:cs typeface="Century Gothic"/>
              </a:rPr>
              <a:t>‘We have a responsibility to protect children from extremist views in schools. All schools in England, whether in the state or independent sectors, including those with a faith ethos, must expect that they will be inspected and assessed on their measures to protect their pupils from extremist material.’ </a:t>
            </a:r>
            <a:endParaRPr lang="en-GB" sz="2800" i="1" dirty="0" smtClean="0">
              <a:latin typeface="Century Gothic"/>
              <a:cs typeface="Century Gothic"/>
            </a:endParaRPr>
          </a:p>
          <a:p>
            <a:pPr>
              <a:buNone/>
            </a:pPr>
            <a:r>
              <a:rPr lang="en-US" dirty="0" smtClean="0"/>
              <a:t> </a:t>
            </a:r>
            <a:endParaRPr lang="en-GB" sz="2800" dirty="0" smtClean="0"/>
          </a:p>
          <a:p>
            <a:pPr marL="400050" lvl="1" indent="0" algn="just">
              <a:buNone/>
            </a:pPr>
            <a:endParaRPr lang="en-GB" sz="2400" i="1" dirty="0" smtClean="0">
              <a:latin typeface="Century Gothic"/>
              <a:cs typeface="Century Gothic"/>
            </a:endParaRPr>
          </a:p>
          <a:p>
            <a:pPr marL="400050" lvl="1" indent="0" algn="just">
              <a:buNone/>
            </a:pPr>
            <a:endParaRPr lang="en-GB" sz="2200" i="1" dirty="0" smtClean="0">
              <a:latin typeface="Century Gothic"/>
              <a:ea typeface="MS PGothic" charset="0"/>
              <a:cs typeface="Century Gothic"/>
            </a:endParaRPr>
          </a:p>
        </p:txBody>
      </p:sp>
    </p:spTree>
    <p:extLst>
      <p:ext uri="{BB962C8B-B14F-4D97-AF65-F5344CB8AC3E}">
        <p14:creationId xmlns:p14="http://schemas.microsoft.com/office/powerpoint/2010/main" val="3341374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4000" b="1" dirty="0" smtClean="0">
                <a:latin typeface="Century Gothic"/>
                <a:ea typeface="MS PGothic" charset="0"/>
                <a:cs typeface="Century Gothic"/>
              </a:rPr>
              <a:t>Ofsted Guidance</a:t>
            </a:r>
            <a:br>
              <a:rPr lang="en-GB" sz="4000" b="1" dirty="0" smtClean="0">
                <a:latin typeface="Century Gothic"/>
                <a:ea typeface="MS PGothic" charset="0"/>
                <a:cs typeface="Century Gothic"/>
              </a:rPr>
            </a:br>
            <a:r>
              <a:rPr lang="en-GB" sz="4000" b="1" dirty="0" smtClean="0">
                <a:latin typeface="Century Gothic"/>
                <a:ea typeface="MS PGothic" charset="0"/>
                <a:cs typeface="Century Gothic"/>
              </a:rPr>
              <a:t>Fundamental </a:t>
            </a:r>
            <a:r>
              <a:rPr lang="en-GB" sz="4000" b="1" dirty="0">
                <a:latin typeface="Century Gothic"/>
                <a:ea typeface="MS PGothic" charset="0"/>
                <a:cs typeface="Century Gothic"/>
              </a:rPr>
              <a:t>British </a:t>
            </a:r>
            <a:r>
              <a:rPr lang="en-GB" sz="4000" b="1" dirty="0" smtClean="0">
                <a:latin typeface="Century Gothic"/>
                <a:ea typeface="MS PGothic" charset="0"/>
                <a:cs typeface="Century Gothic"/>
              </a:rPr>
              <a:t>values (1)</a:t>
            </a:r>
            <a:endParaRPr lang="en-GB" sz="4000" b="1" dirty="0">
              <a:latin typeface="Century Gothic"/>
              <a:ea typeface="MS PGothic" charset="0"/>
              <a:cs typeface="Century Gothic"/>
            </a:endParaRPr>
          </a:p>
        </p:txBody>
      </p:sp>
      <p:sp>
        <p:nvSpPr>
          <p:cNvPr id="20483" name="Content Placeholder 2"/>
          <p:cNvSpPr>
            <a:spLocks noGrp="1"/>
          </p:cNvSpPr>
          <p:nvPr>
            <p:ph idx="1"/>
          </p:nvPr>
        </p:nvSpPr>
        <p:spPr>
          <a:xfrm>
            <a:off x="457200" y="1341438"/>
            <a:ext cx="8229600" cy="4708525"/>
          </a:xfrm>
        </p:spPr>
        <p:txBody>
          <a:bodyPr/>
          <a:lstStyle/>
          <a:p>
            <a:pPr marL="0" indent="0">
              <a:buFont typeface="Arial" charset="0"/>
              <a:buNone/>
            </a:pPr>
            <a:endParaRPr lang="en-GB" sz="800" b="1" dirty="0" smtClean="0">
              <a:latin typeface="Century Gothic"/>
              <a:ea typeface="MS PGothic" charset="0"/>
              <a:cs typeface="Century Gothic"/>
            </a:endParaRPr>
          </a:p>
          <a:p>
            <a:pPr marL="0" indent="0" algn="ctr">
              <a:buFont typeface="Arial" charset="0"/>
              <a:buNone/>
            </a:pPr>
            <a:r>
              <a:rPr lang="en-GB" sz="2400" b="1" dirty="0" smtClean="0">
                <a:latin typeface="Century Gothic"/>
                <a:ea typeface="MS PGothic" charset="0"/>
                <a:cs typeface="Century Gothic"/>
              </a:rPr>
              <a:t>‘</a:t>
            </a:r>
            <a:r>
              <a:rPr lang="en-GB" sz="2400" b="1" i="1" dirty="0" smtClean="0">
                <a:latin typeface="Century Gothic"/>
                <a:ea typeface="MS PGothic" charset="0"/>
                <a:cs typeface="Century Gothic"/>
              </a:rPr>
              <a:t>Inspecting </a:t>
            </a:r>
            <a:r>
              <a:rPr lang="en-GB" sz="2400" b="1" i="1" dirty="0">
                <a:latin typeface="Century Gothic"/>
                <a:ea typeface="MS PGothic" charset="0"/>
                <a:cs typeface="Century Gothic"/>
              </a:rPr>
              <a:t>maintained schools’ duty to promote fundamental British </a:t>
            </a:r>
            <a:r>
              <a:rPr lang="en-GB" sz="2400" b="1" i="1" dirty="0" smtClean="0">
                <a:latin typeface="Century Gothic"/>
                <a:ea typeface="MS PGothic" charset="0"/>
                <a:cs typeface="Century Gothic"/>
              </a:rPr>
              <a:t>values’</a:t>
            </a:r>
            <a:r>
              <a:rPr lang="en-GB" sz="2400" b="1" dirty="0" smtClean="0">
                <a:latin typeface="Century Gothic"/>
                <a:ea typeface="MS PGothic" charset="0"/>
                <a:cs typeface="Century Gothic"/>
              </a:rPr>
              <a:t>, </a:t>
            </a:r>
            <a:r>
              <a:rPr lang="en-GB" sz="1400" dirty="0">
                <a:latin typeface="Century Gothic"/>
                <a:ea typeface="MS PGothic" charset="0"/>
                <a:cs typeface="Century Gothic"/>
              </a:rPr>
              <a:t>Ofsted January </a:t>
            </a:r>
            <a:r>
              <a:rPr lang="en-GB" sz="1400" dirty="0" smtClean="0">
                <a:latin typeface="Century Gothic"/>
                <a:ea typeface="MS PGothic" charset="0"/>
                <a:cs typeface="Century Gothic"/>
              </a:rPr>
              <a:t>2015</a:t>
            </a:r>
          </a:p>
          <a:p>
            <a:pPr marL="0" indent="0">
              <a:lnSpc>
                <a:spcPct val="50000"/>
              </a:lnSpc>
              <a:spcBef>
                <a:spcPts val="300"/>
              </a:spcBef>
              <a:buFont typeface="Arial" charset="0"/>
              <a:buNone/>
            </a:pPr>
            <a:endParaRPr lang="en-GB" sz="2400" dirty="0" smtClean="0">
              <a:latin typeface="Century Gothic"/>
              <a:ea typeface="MS PGothic" charset="0"/>
              <a:cs typeface="Century Gothic"/>
            </a:endParaRPr>
          </a:p>
          <a:p>
            <a:pPr marL="0" indent="0">
              <a:buFont typeface="Arial" charset="0"/>
              <a:buNone/>
            </a:pPr>
            <a:r>
              <a:rPr lang="en-GB" sz="2400" b="1" dirty="0" smtClean="0">
                <a:latin typeface="Century Gothic"/>
                <a:ea typeface="MS PGothic" charset="0"/>
                <a:cs typeface="Century Gothic"/>
              </a:rPr>
              <a:t>Social </a:t>
            </a:r>
            <a:r>
              <a:rPr lang="en-GB" sz="2400" b="1" dirty="0">
                <a:latin typeface="Century Gothic"/>
                <a:ea typeface="MS PGothic" charset="0"/>
                <a:cs typeface="Century Gothic"/>
              </a:rPr>
              <a:t>development of pupils</a:t>
            </a:r>
            <a:r>
              <a:rPr lang="en-GB" sz="2400" dirty="0">
                <a:latin typeface="Century Gothic"/>
                <a:ea typeface="MS PGothic" charset="0"/>
                <a:cs typeface="Century Gothic"/>
              </a:rPr>
              <a:t> is shown by their:</a:t>
            </a:r>
          </a:p>
          <a:p>
            <a:pPr marL="0" indent="0" algn="just">
              <a:buFont typeface="Arial" charset="0"/>
              <a:buNone/>
            </a:pPr>
            <a:r>
              <a:rPr lang="en-GB" sz="2400" i="1" dirty="0" smtClean="0">
                <a:latin typeface="Century Gothic"/>
                <a:ea typeface="MS PGothic" charset="0"/>
                <a:cs typeface="Century Gothic"/>
              </a:rPr>
              <a:t>‘acceptance </a:t>
            </a:r>
            <a:r>
              <a:rPr lang="en-GB" sz="2400" i="1" dirty="0">
                <a:latin typeface="Century Gothic"/>
                <a:ea typeface="MS PGothic" charset="0"/>
                <a:cs typeface="Century Gothic"/>
              </a:rPr>
              <a:t>and engagement with the fundamental British values of democracy, the rule of law, individual liberty and mutual respect and tolerance of those with different faiths and beliefs; the pupils develop and demonstrate skills and attitudes that will allow them to participate fully in and contribute positively to life in modern </a:t>
            </a:r>
            <a:r>
              <a:rPr lang="en-GB" sz="2400" i="1" dirty="0" smtClean="0">
                <a:latin typeface="Century Gothic"/>
                <a:ea typeface="MS PGothic" charset="0"/>
                <a:cs typeface="Century Gothic"/>
              </a:rPr>
              <a:t>Britain’</a:t>
            </a:r>
            <a:r>
              <a:rPr lang="en-GB" sz="2400" dirty="0" smtClean="0">
                <a:latin typeface="Century Gothic"/>
                <a:ea typeface="MS PGothic" charset="0"/>
                <a:cs typeface="Century Gothic"/>
              </a:rPr>
              <a:t>.</a:t>
            </a:r>
            <a:endParaRPr lang="en-GB" sz="2400" dirty="0">
              <a:latin typeface="Century Gothic"/>
              <a:ea typeface="MS PGothic" charset="0"/>
              <a:cs typeface="Century Gothic"/>
            </a:endParaRPr>
          </a:p>
          <a:p>
            <a:pPr marL="0" indent="0"/>
            <a:endParaRPr lang="en-GB" sz="2800" dirty="0">
              <a:latin typeface="Century Gothic" charset="0"/>
              <a:ea typeface="MS PGothic"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b="1" dirty="0" smtClean="0">
                <a:latin typeface="Century Gothic"/>
                <a:ea typeface="MS PGothic" charset="0"/>
                <a:cs typeface="Century Gothic"/>
              </a:rPr>
              <a:t>Ofsted Guidance</a:t>
            </a:r>
            <a:br>
              <a:rPr lang="en-GB" b="1" dirty="0" smtClean="0">
                <a:latin typeface="Century Gothic"/>
                <a:ea typeface="MS PGothic" charset="0"/>
                <a:cs typeface="Century Gothic"/>
              </a:rPr>
            </a:br>
            <a:r>
              <a:rPr lang="en-GB" b="1" dirty="0" smtClean="0">
                <a:latin typeface="Century Gothic"/>
                <a:ea typeface="MS PGothic" charset="0"/>
                <a:cs typeface="Century Gothic"/>
              </a:rPr>
              <a:t>Fundamental British values (2)</a:t>
            </a:r>
            <a:endParaRPr lang="en-GB" dirty="0">
              <a:latin typeface="Calibri" charset="0"/>
              <a:ea typeface="MS PGothic" charset="0"/>
            </a:endParaRPr>
          </a:p>
        </p:txBody>
      </p:sp>
      <p:sp>
        <p:nvSpPr>
          <p:cNvPr id="23555" name="Content Placeholder 2"/>
          <p:cNvSpPr>
            <a:spLocks noGrp="1"/>
          </p:cNvSpPr>
          <p:nvPr>
            <p:ph idx="1"/>
          </p:nvPr>
        </p:nvSpPr>
        <p:spPr/>
        <p:txBody>
          <a:bodyPr/>
          <a:lstStyle/>
          <a:p>
            <a:pPr marL="0" indent="0">
              <a:buFont typeface="Arial" charset="0"/>
              <a:buNone/>
            </a:pPr>
            <a:endParaRPr lang="en-GB" sz="1000" dirty="0" smtClean="0">
              <a:latin typeface="Century Gothic"/>
              <a:ea typeface="MS PGothic" charset="0"/>
              <a:cs typeface="Century Gothic"/>
            </a:endParaRPr>
          </a:p>
          <a:p>
            <a:pPr marL="0" indent="0">
              <a:buFont typeface="Arial" charset="0"/>
              <a:buNone/>
            </a:pPr>
            <a:r>
              <a:rPr lang="en-GB" sz="2400" dirty="0" smtClean="0">
                <a:latin typeface="Century Gothic"/>
                <a:ea typeface="MS PGothic" charset="0"/>
                <a:cs typeface="Century Gothic"/>
              </a:rPr>
              <a:t>Inspectors </a:t>
            </a:r>
            <a:r>
              <a:rPr lang="en-GB" sz="2400" dirty="0">
                <a:latin typeface="Century Gothic"/>
                <a:ea typeface="MS PGothic" charset="0"/>
                <a:cs typeface="Century Gothic"/>
              </a:rPr>
              <a:t>should </a:t>
            </a:r>
            <a:r>
              <a:rPr lang="en-GB" sz="2400" dirty="0" smtClean="0">
                <a:latin typeface="Century Gothic"/>
                <a:ea typeface="MS PGothic" charset="0"/>
                <a:cs typeface="Century Gothic"/>
              </a:rPr>
              <a:t>also consider </a:t>
            </a:r>
            <a:r>
              <a:rPr lang="en-GB" sz="2400" dirty="0">
                <a:latin typeface="Century Gothic"/>
                <a:ea typeface="MS PGothic" charset="0"/>
                <a:cs typeface="Century Gothic"/>
              </a:rPr>
              <a:t>how well leadership and management ensure that </a:t>
            </a:r>
            <a:r>
              <a:rPr lang="en-GB" sz="2400" dirty="0" smtClean="0">
                <a:latin typeface="Century Gothic"/>
                <a:ea typeface="MS PGothic" charset="0"/>
                <a:cs typeface="Century Gothic"/>
              </a:rPr>
              <a:t>the school </a:t>
            </a:r>
            <a:r>
              <a:rPr lang="en-GB" sz="2400" dirty="0">
                <a:latin typeface="Century Gothic"/>
                <a:ea typeface="MS PGothic" charset="0"/>
                <a:cs typeface="Century Gothic"/>
              </a:rPr>
              <a:t>curriculum: </a:t>
            </a:r>
          </a:p>
          <a:p>
            <a:pPr marL="0" indent="0">
              <a:buFont typeface="Arial" charset="0"/>
              <a:buNone/>
            </a:pPr>
            <a:endParaRPr lang="en-GB" sz="900" dirty="0">
              <a:latin typeface="Century Gothic"/>
              <a:ea typeface="MS PGothic" charset="0"/>
              <a:cs typeface="Century Gothic"/>
            </a:endParaRPr>
          </a:p>
          <a:p>
            <a:pPr marL="0" indent="0" algn="just">
              <a:buNone/>
            </a:pPr>
            <a:r>
              <a:rPr lang="en-GB" sz="2400" i="1" dirty="0" smtClean="0">
                <a:latin typeface="Century Gothic"/>
                <a:ea typeface="MS PGothic" charset="0"/>
                <a:cs typeface="Century Gothic"/>
              </a:rPr>
              <a:t>‘is </a:t>
            </a:r>
            <a:r>
              <a:rPr lang="en-GB" sz="2400" b="1" i="1" dirty="0">
                <a:latin typeface="Century Gothic"/>
                <a:ea typeface="MS PGothic" charset="0"/>
                <a:cs typeface="Century Gothic"/>
              </a:rPr>
              <a:t>broad and balanced</a:t>
            </a:r>
            <a:r>
              <a:rPr lang="en-GB" sz="2400" i="1" dirty="0">
                <a:latin typeface="Century Gothic"/>
                <a:ea typeface="MS PGothic" charset="0"/>
                <a:cs typeface="Century Gothic"/>
              </a:rPr>
              <a:t>, complies with legislation and provides a wide range of subjects, preparing pupils for the opportunities, responsibilities and experiences of later life in modern Britain; inspectors should not expect to see a particular range of subjects but should be alert to any unexplained narrowness in the breadth of curriculum being offered by the </a:t>
            </a:r>
            <a:r>
              <a:rPr lang="en-GB" sz="2400" i="1" dirty="0" smtClean="0">
                <a:latin typeface="Century Gothic"/>
                <a:ea typeface="MS PGothic" charset="0"/>
                <a:cs typeface="Century Gothic"/>
              </a:rPr>
              <a:t>school’ </a:t>
            </a:r>
            <a:endParaRPr lang="en-GB" sz="2400" i="1" dirty="0">
              <a:latin typeface="Century Gothic"/>
              <a:ea typeface="MS PGothic" charset="0"/>
              <a:cs typeface="Century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88913"/>
            <a:ext cx="8229600" cy="1143000"/>
          </a:xfrm>
        </p:spPr>
        <p:txBody>
          <a:bodyPr/>
          <a:lstStyle/>
          <a:p>
            <a:r>
              <a:rPr lang="en-GB" b="1" dirty="0" smtClean="0">
                <a:latin typeface="Century Gothic"/>
                <a:ea typeface="MS PGothic" charset="0"/>
                <a:cs typeface="Century Gothic"/>
              </a:rPr>
              <a:t>Ofsted Guidance</a:t>
            </a:r>
            <a:br>
              <a:rPr lang="en-GB" b="1" dirty="0" smtClean="0">
                <a:latin typeface="Century Gothic"/>
                <a:ea typeface="MS PGothic" charset="0"/>
                <a:cs typeface="Century Gothic"/>
              </a:rPr>
            </a:br>
            <a:r>
              <a:rPr lang="en-GB" b="1" dirty="0" smtClean="0">
                <a:latin typeface="Century Gothic"/>
                <a:ea typeface="MS PGothic" charset="0"/>
                <a:cs typeface="Century Gothic"/>
              </a:rPr>
              <a:t>Fundamental British values (3)</a:t>
            </a:r>
            <a:endParaRPr lang="en-GB" dirty="0">
              <a:latin typeface="Calibri" charset="0"/>
              <a:ea typeface="MS PGothic" charset="0"/>
            </a:endParaRPr>
          </a:p>
        </p:txBody>
      </p:sp>
      <p:sp>
        <p:nvSpPr>
          <p:cNvPr id="24579" name="Content Placeholder 2"/>
          <p:cNvSpPr>
            <a:spLocks noGrp="1"/>
          </p:cNvSpPr>
          <p:nvPr>
            <p:ph idx="1"/>
          </p:nvPr>
        </p:nvSpPr>
        <p:spPr>
          <a:xfrm>
            <a:off x="457200" y="1412875"/>
            <a:ext cx="8229600" cy="4525963"/>
          </a:xfrm>
        </p:spPr>
        <p:txBody>
          <a:bodyPr/>
          <a:lstStyle/>
          <a:p>
            <a:pPr marL="0" indent="0" algn="just">
              <a:buNone/>
            </a:pPr>
            <a:r>
              <a:rPr lang="en-GB" sz="2400" dirty="0" smtClean="0">
                <a:latin typeface="Century Gothic"/>
                <a:ea typeface="MS PGothic" charset="0"/>
                <a:cs typeface="Century Gothic"/>
              </a:rPr>
              <a:t>So Inspectors will examine whether the school curriculum: </a:t>
            </a:r>
          </a:p>
          <a:p>
            <a:pPr algn="just"/>
            <a:r>
              <a:rPr lang="en-GB" sz="2000" b="1" i="1" dirty="0" smtClean="0">
                <a:latin typeface="Century Gothic"/>
                <a:ea typeface="MS PGothic" charset="0"/>
                <a:cs typeface="Century Gothic"/>
              </a:rPr>
              <a:t>Actively </a:t>
            </a:r>
            <a:r>
              <a:rPr lang="en-GB" sz="2000" b="1" i="1" dirty="0">
                <a:latin typeface="Century Gothic"/>
                <a:ea typeface="MS PGothic" charset="0"/>
                <a:cs typeface="Century Gothic"/>
              </a:rPr>
              <a:t>promotes </a:t>
            </a:r>
            <a:r>
              <a:rPr lang="en-GB" sz="2000" dirty="0">
                <a:latin typeface="Century Gothic"/>
                <a:ea typeface="MS PGothic" charset="0"/>
                <a:cs typeface="Century Gothic"/>
              </a:rPr>
              <a:t>the fundamental British values of democracy, the rule of law, individual liberty and mutual respect and tolerance of those with different faiths and </a:t>
            </a:r>
            <a:r>
              <a:rPr lang="en-GB" sz="2000" dirty="0" smtClean="0">
                <a:latin typeface="Century Gothic"/>
                <a:ea typeface="MS PGothic" charset="0"/>
                <a:cs typeface="Century Gothic"/>
              </a:rPr>
              <a:t>beliefs;  </a:t>
            </a:r>
            <a:endParaRPr lang="en-GB" sz="800" dirty="0">
              <a:latin typeface="Century Gothic"/>
              <a:ea typeface="MS PGothic" charset="0"/>
              <a:cs typeface="Century Gothic"/>
            </a:endParaRPr>
          </a:p>
          <a:p>
            <a:pPr algn="just"/>
            <a:r>
              <a:rPr lang="en-GB" sz="2000" b="1" i="1" dirty="0" smtClean="0">
                <a:latin typeface="Century Gothic"/>
                <a:ea typeface="MS PGothic" charset="0"/>
                <a:cs typeface="Century Gothic"/>
              </a:rPr>
              <a:t>Promotes </a:t>
            </a:r>
            <a:r>
              <a:rPr lang="en-GB" sz="2000" b="1" i="1" dirty="0">
                <a:latin typeface="Century Gothic"/>
                <a:ea typeface="MS PGothic" charset="0"/>
                <a:cs typeface="Century Gothic"/>
              </a:rPr>
              <a:t>tolerance </a:t>
            </a:r>
            <a:r>
              <a:rPr lang="en-GB" sz="2000" dirty="0">
                <a:latin typeface="Century Gothic"/>
                <a:ea typeface="MS PGothic" charset="0"/>
                <a:cs typeface="Century Gothic"/>
              </a:rPr>
              <a:t>of and respect for people of all faiths (or those of no faith), races, genders, ages, disability and sexual </a:t>
            </a:r>
            <a:r>
              <a:rPr lang="en-GB" sz="2000" dirty="0" smtClean="0">
                <a:latin typeface="Century Gothic"/>
                <a:ea typeface="MS PGothic" charset="0"/>
                <a:cs typeface="Century Gothic"/>
              </a:rPr>
              <a:t>orientations;  </a:t>
            </a:r>
            <a:r>
              <a:rPr lang="en-GB" sz="2000" dirty="0">
                <a:latin typeface="Century Gothic"/>
                <a:ea typeface="MS PGothic" charset="0"/>
                <a:cs typeface="Century Gothic"/>
              </a:rPr>
              <a:t> </a:t>
            </a:r>
          </a:p>
          <a:p>
            <a:pPr algn="just"/>
            <a:r>
              <a:rPr lang="en-GB" sz="2000" dirty="0">
                <a:latin typeface="Century Gothic"/>
                <a:ea typeface="MS PGothic" charset="0"/>
                <a:cs typeface="Century Gothic"/>
              </a:rPr>
              <a:t>includes a </a:t>
            </a:r>
            <a:r>
              <a:rPr lang="en-GB" sz="2000" b="1" i="1" dirty="0">
                <a:latin typeface="Century Gothic"/>
                <a:ea typeface="MS PGothic" charset="0"/>
                <a:cs typeface="Century Gothic"/>
              </a:rPr>
              <a:t>rounded programme of assemblies </a:t>
            </a:r>
            <a:r>
              <a:rPr lang="en-GB" sz="2000" dirty="0">
                <a:latin typeface="Century Gothic"/>
                <a:ea typeface="MS PGothic" charset="0"/>
                <a:cs typeface="Century Gothic"/>
              </a:rPr>
              <a:t>that help to promote pupils’ spiritual, moral, social and cultural development, providing clear guidance on what is right and what is </a:t>
            </a:r>
            <a:r>
              <a:rPr lang="en-GB" sz="2000" dirty="0" smtClean="0">
                <a:latin typeface="Century Gothic"/>
                <a:ea typeface="MS PGothic" charset="0"/>
                <a:cs typeface="Century Gothic"/>
              </a:rPr>
              <a:t>wrong; </a:t>
            </a:r>
            <a:endParaRPr lang="en-GB" sz="2000" dirty="0">
              <a:latin typeface="Century Gothic"/>
              <a:ea typeface="MS PGothic" charset="0"/>
              <a:cs typeface="Century Gothic"/>
            </a:endParaRPr>
          </a:p>
          <a:p>
            <a:endParaRPr lang="en-GB" dirty="0">
              <a:latin typeface="Calibri" charset="0"/>
              <a:ea typeface="MS PGothic" charset="0"/>
            </a:endParaRPr>
          </a:p>
          <a:p>
            <a:pPr>
              <a:buFont typeface="Arial" charset="0"/>
              <a:buNone/>
            </a:pPr>
            <a:endParaRPr lang="en-GB" dirty="0">
              <a:latin typeface="Calibri" charset="0"/>
              <a:ea typeface="MS PGothic"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b="1" dirty="0" smtClean="0">
                <a:latin typeface="Century Gothic"/>
                <a:ea typeface="MS PGothic" charset="0"/>
                <a:cs typeface="Century Gothic"/>
              </a:rPr>
              <a:t>Ofsted Guidance</a:t>
            </a:r>
            <a:br>
              <a:rPr lang="en-GB" b="1" dirty="0" smtClean="0">
                <a:latin typeface="Century Gothic"/>
                <a:ea typeface="MS PGothic" charset="0"/>
                <a:cs typeface="Century Gothic"/>
              </a:rPr>
            </a:br>
            <a:r>
              <a:rPr lang="en-GB" b="1" dirty="0" smtClean="0">
                <a:latin typeface="Century Gothic"/>
                <a:ea typeface="MS PGothic" charset="0"/>
                <a:cs typeface="Century Gothic"/>
              </a:rPr>
              <a:t>Fundamental British values (4)</a:t>
            </a:r>
            <a:endParaRPr lang="en-GB" dirty="0">
              <a:latin typeface="Calibri" charset="0"/>
              <a:ea typeface="MS PGothic" charset="0"/>
            </a:endParaRPr>
          </a:p>
        </p:txBody>
      </p:sp>
      <p:sp>
        <p:nvSpPr>
          <p:cNvPr id="22531" name="Content Placeholder 2"/>
          <p:cNvSpPr>
            <a:spLocks noGrp="1"/>
          </p:cNvSpPr>
          <p:nvPr>
            <p:ph idx="1"/>
          </p:nvPr>
        </p:nvSpPr>
        <p:spPr/>
        <p:txBody>
          <a:bodyPr/>
          <a:lstStyle/>
          <a:p>
            <a:r>
              <a:rPr lang="en-GB" sz="2000" dirty="0" smtClean="0">
                <a:latin typeface="Century Gothic"/>
                <a:ea typeface="MS PGothic" charset="0"/>
                <a:cs typeface="Century Gothic"/>
              </a:rPr>
              <a:t>Any final judgments by Ofsted Inspectors will also be based on an evaluation of </a:t>
            </a:r>
            <a:r>
              <a:rPr lang="en-GB" sz="2000" i="1" dirty="0" smtClean="0">
                <a:latin typeface="Century Gothic"/>
                <a:ea typeface="MS PGothic" charset="0"/>
                <a:cs typeface="Century Gothic"/>
              </a:rPr>
              <a:t>‘the </a:t>
            </a:r>
            <a:r>
              <a:rPr lang="en-GB" sz="2000" i="1" dirty="0">
                <a:latin typeface="Century Gothic"/>
                <a:ea typeface="MS PGothic" charset="0"/>
                <a:cs typeface="Century Gothic"/>
              </a:rPr>
              <a:t>effectiveness and impact of the provision for pupils’ spiritual, moral, social and cultural </a:t>
            </a:r>
            <a:r>
              <a:rPr lang="en-GB" sz="2000" i="1" dirty="0" smtClean="0">
                <a:latin typeface="Century Gothic"/>
                <a:ea typeface="MS PGothic" charset="0"/>
                <a:cs typeface="Century Gothic"/>
              </a:rPr>
              <a:t>development</a:t>
            </a:r>
            <a:r>
              <a:rPr lang="en-GB" sz="2000" dirty="0" smtClean="0">
                <a:latin typeface="Century Gothic"/>
                <a:ea typeface="MS PGothic" charset="0"/>
                <a:cs typeface="Century Gothic"/>
              </a:rPr>
              <a:t>’;  </a:t>
            </a:r>
          </a:p>
          <a:p>
            <a:pPr marL="0" indent="0">
              <a:buNone/>
            </a:pPr>
            <a:endParaRPr lang="en-GB" sz="700" dirty="0" smtClean="0">
              <a:latin typeface="Century Gothic"/>
              <a:ea typeface="MS PGothic" charset="0"/>
              <a:cs typeface="Century Gothic"/>
            </a:endParaRPr>
          </a:p>
          <a:p>
            <a:r>
              <a:rPr lang="en-GB" sz="2000" dirty="0" smtClean="0">
                <a:latin typeface="Century Gothic"/>
                <a:ea typeface="MS PGothic" charset="0"/>
                <a:cs typeface="Century Gothic"/>
              </a:rPr>
              <a:t>Schools need to produce pupils who can engage and discuss a range of views n different topics, but also understand British values, and the reason for their importance; </a:t>
            </a:r>
          </a:p>
          <a:p>
            <a:pPr marL="0" indent="0">
              <a:buNone/>
            </a:pPr>
            <a:endParaRPr lang="en-GB" sz="700" dirty="0" smtClean="0">
              <a:latin typeface="Century Gothic"/>
              <a:ea typeface="MS PGothic" charset="0"/>
              <a:cs typeface="Century Gothic"/>
            </a:endParaRPr>
          </a:p>
          <a:p>
            <a:r>
              <a:rPr lang="en-GB" sz="2000" dirty="0" smtClean="0">
                <a:latin typeface="Century Gothic"/>
                <a:ea typeface="MS PGothic" charset="0"/>
                <a:cs typeface="Century Gothic"/>
              </a:rPr>
              <a:t>So primary teachers and schools who have their pupils for 12 years (from reception to Year 1) need to support the development of pupils who can: </a:t>
            </a:r>
          </a:p>
          <a:p>
            <a:pPr lvl="1">
              <a:buFont typeface="Courier New"/>
              <a:buChar char="o"/>
            </a:pPr>
            <a:r>
              <a:rPr lang="en-GB" sz="1800" b="1" dirty="0">
                <a:latin typeface="Century Gothic"/>
                <a:ea typeface="MS PGothic" charset="0"/>
                <a:cs typeface="Century Gothic"/>
              </a:rPr>
              <a:t>T</a:t>
            </a:r>
            <a:r>
              <a:rPr lang="en-GB" sz="1800" b="1" dirty="0" smtClean="0">
                <a:latin typeface="Century Gothic"/>
                <a:ea typeface="MS PGothic" charset="0"/>
                <a:cs typeface="Century Gothic"/>
              </a:rPr>
              <a:t>hink </a:t>
            </a:r>
            <a:r>
              <a:rPr lang="en-GB" sz="1800" b="1" dirty="0">
                <a:latin typeface="Century Gothic"/>
                <a:ea typeface="MS PGothic" charset="0"/>
                <a:cs typeface="Century Gothic"/>
              </a:rPr>
              <a:t>for </a:t>
            </a:r>
            <a:r>
              <a:rPr lang="en-GB" sz="1800" b="1" dirty="0" smtClean="0">
                <a:latin typeface="Century Gothic"/>
                <a:ea typeface="MS PGothic" charset="0"/>
                <a:cs typeface="Century Gothic"/>
              </a:rPr>
              <a:t>themselves</a:t>
            </a:r>
          </a:p>
          <a:p>
            <a:pPr lvl="1">
              <a:buFont typeface="Courier New"/>
              <a:buChar char="o"/>
            </a:pPr>
            <a:r>
              <a:rPr lang="en-GB" sz="1800" b="1" dirty="0">
                <a:latin typeface="Century Gothic"/>
                <a:ea typeface="MS PGothic" charset="0"/>
                <a:cs typeface="Century Gothic"/>
              </a:rPr>
              <a:t>W</a:t>
            </a:r>
            <a:r>
              <a:rPr lang="en-GB" sz="1800" b="1" dirty="0" smtClean="0">
                <a:latin typeface="Century Gothic"/>
                <a:ea typeface="MS PGothic" charset="0"/>
                <a:cs typeface="Century Gothic"/>
              </a:rPr>
              <a:t>eigh </a:t>
            </a:r>
            <a:r>
              <a:rPr lang="en-GB" sz="1800" b="1" dirty="0">
                <a:latin typeface="Century Gothic"/>
                <a:ea typeface="MS PGothic" charset="0"/>
                <a:cs typeface="Century Gothic"/>
              </a:rPr>
              <a:t>up different points of </a:t>
            </a:r>
            <a:r>
              <a:rPr lang="en-GB" sz="1800" b="1" dirty="0" smtClean="0">
                <a:latin typeface="Century Gothic"/>
                <a:ea typeface="MS PGothic" charset="0"/>
                <a:cs typeface="Century Gothic"/>
              </a:rPr>
              <a:t>views</a:t>
            </a:r>
          </a:p>
          <a:p>
            <a:pPr lvl="1">
              <a:buFont typeface="Courier New"/>
              <a:buChar char="o"/>
            </a:pPr>
            <a:r>
              <a:rPr lang="en-GB" sz="1800" b="1" dirty="0" smtClean="0">
                <a:latin typeface="Century Gothic"/>
                <a:ea typeface="MS PGothic" charset="0"/>
                <a:cs typeface="Century Gothic"/>
              </a:rPr>
              <a:t>Respectfully </a:t>
            </a:r>
            <a:r>
              <a:rPr lang="en-GB" sz="1800" b="1" dirty="0">
                <a:latin typeface="Century Gothic"/>
                <a:ea typeface="MS PGothic" charset="0"/>
                <a:cs typeface="Century Gothic"/>
              </a:rPr>
              <a:t>disagree with </a:t>
            </a:r>
            <a:r>
              <a:rPr lang="en-GB" sz="1800" b="1" dirty="0" smtClean="0">
                <a:latin typeface="Century Gothic"/>
                <a:ea typeface="MS PGothic" charset="0"/>
                <a:cs typeface="Century Gothic"/>
              </a:rPr>
              <a:t>others</a:t>
            </a:r>
          </a:p>
          <a:p>
            <a:pPr marL="457200" lvl="1" indent="0">
              <a:buNone/>
            </a:pPr>
            <a:endParaRPr lang="en-GB" sz="800" b="1" dirty="0" smtClean="0">
              <a:latin typeface="Century Gothic"/>
              <a:ea typeface="MS PGothic" charset="0"/>
              <a:cs typeface="Century Gothic"/>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lvl="1"/>
            <a:r>
              <a:rPr lang="en-GB" b="1" dirty="0" smtClean="0">
                <a:latin typeface="Century Gothic"/>
                <a:ea typeface="MS PGothic" charset="0"/>
                <a:cs typeface="Century Gothic"/>
              </a:rPr>
              <a:t>Ofsted Guidance</a:t>
            </a:r>
            <a:br>
              <a:rPr lang="en-GB" b="1" dirty="0" smtClean="0">
                <a:latin typeface="Century Gothic"/>
                <a:ea typeface="MS PGothic" charset="0"/>
                <a:cs typeface="Century Gothic"/>
              </a:rPr>
            </a:br>
            <a:r>
              <a:rPr lang="en-US" sz="3600" b="1" dirty="0" smtClean="0">
                <a:latin typeface="Century Gothic" charset="0"/>
                <a:ea typeface="MS PGothic" charset="0"/>
              </a:rPr>
              <a:t>Behaviour and safety of pupils</a:t>
            </a:r>
            <a:endParaRPr lang="en-GB" b="1" dirty="0">
              <a:latin typeface="Calibri" charset="0"/>
              <a:ea typeface="MS PGothic" charset="0"/>
            </a:endParaRPr>
          </a:p>
        </p:txBody>
      </p:sp>
      <p:sp>
        <p:nvSpPr>
          <p:cNvPr id="22531" name="Content Placeholder 2"/>
          <p:cNvSpPr>
            <a:spLocks noGrp="1"/>
          </p:cNvSpPr>
          <p:nvPr>
            <p:ph idx="1"/>
          </p:nvPr>
        </p:nvSpPr>
        <p:spPr/>
        <p:txBody>
          <a:bodyPr/>
          <a:lstStyle/>
          <a:p>
            <a:pPr marL="0" indent="0" algn="ctr">
              <a:buNone/>
            </a:pPr>
            <a:r>
              <a:rPr lang="en-GB" sz="2400" b="1" i="1" dirty="0" smtClean="0">
                <a:latin typeface="Century Gothic"/>
                <a:cs typeface="Century Gothic"/>
              </a:rPr>
              <a:t>‘The behaviour and safety of pupils at the school’ </a:t>
            </a:r>
          </a:p>
          <a:p>
            <a:pPr marL="0" indent="0" algn="ctr">
              <a:buNone/>
            </a:pPr>
            <a:r>
              <a:rPr lang="en-GB" sz="1600" b="1" dirty="0" smtClean="0">
                <a:latin typeface="Century Gothic"/>
                <a:cs typeface="Century Gothic"/>
              </a:rPr>
              <a:t>School </a:t>
            </a:r>
            <a:r>
              <a:rPr lang="en-GB" sz="1600" b="1" dirty="0">
                <a:latin typeface="Century Gothic"/>
                <a:cs typeface="Century Gothic"/>
              </a:rPr>
              <a:t>inspection </a:t>
            </a:r>
            <a:r>
              <a:rPr lang="en-GB" sz="1600" b="1" dirty="0" smtClean="0">
                <a:latin typeface="Century Gothic"/>
                <a:cs typeface="Century Gothic"/>
              </a:rPr>
              <a:t>handbook January </a:t>
            </a:r>
            <a:r>
              <a:rPr lang="en-GB" sz="1600" b="1" dirty="0">
                <a:latin typeface="Century Gothic"/>
                <a:cs typeface="Century Gothic"/>
              </a:rPr>
              <a:t>2015 , No. </a:t>
            </a:r>
            <a:r>
              <a:rPr lang="en-GB" sz="1600" b="1" dirty="0" smtClean="0">
                <a:latin typeface="Century Gothic"/>
                <a:cs typeface="Century Gothic"/>
              </a:rPr>
              <a:t>120101 (</a:t>
            </a:r>
            <a:r>
              <a:rPr lang="en-GB" sz="1600" b="1" dirty="0" err="1" smtClean="0">
                <a:latin typeface="Century Gothic"/>
                <a:cs typeface="Century Gothic"/>
              </a:rPr>
              <a:t>pg</a:t>
            </a:r>
            <a:r>
              <a:rPr lang="en-GB" sz="1600" b="1" dirty="0" smtClean="0">
                <a:latin typeface="Century Gothic"/>
                <a:cs typeface="Century Gothic"/>
              </a:rPr>
              <a:t> 54) </a:t>
            </a:r>
          </a:p>
          <a:p>
            <a:pPr marL="0" indent="0" algn="ctr">
              <a:buNone/>
            </a:pPr>
            <a:endParaRPr lang="en-GB" sz="800" b="1" dirty="0" smtClean="0">
              <a:latin typeface="Century Gothic"/>
              <a:cs typeface="Century Gothic"/>
            </a:endParaRPr>
          </a:p>
          <a:p>
            <a:pPr algn="just"/>
            <a:r>
              <a:rPr lang="en-GB" sz="1800" dirty="0" smtClean="0">
                <a:latin typeface="Century Gothic"/>
                <a:cs typeface="Century Gothic"/>
              </a:rPr>
              <a:t>States that </a:t>
            </a:r>
            <a:r>
              <a:rPr lang="en-GB" sz="1800" i="1" dirty="0" smtClean="0">
                <a:latin typeface="Century Gothic"/>
                <a:cs typeface="Century Gothic"/>
              </a:rPr>
              <a:t>‘evidence </a:t>
            </a:r>
            <a:r>
              <a:rPr lang="en-GB" sz="1800" i="1" dirty="0">
                <a:latin typeface="Century Gothic"/>
                <a:cs typeface="Century Gothic"/>
              </a:rPr>
              <a:t>collected for this judgement also contributes to inspectors’ evaluation of the school’s promotion of spiritual, moral, social and cultural </a:t>
            </a:r>
            <a:r>
              <a:rPr lang="en-GB" sz="1800" i="1" dirty="0" smtClean="0">
                <a:latin typeface="Century Gothic"/>
                <a:cs typeface="Century Gothic"/>
              </a:rPr>
              <a:t>development’</a:t>
            </a:r>
            <a:r>
              <a:rPr lang="en-GB" sz="1800" dirty="0" smtClean="0">
                <a:latin typeface="Century Gothic"/>
                <a:cs typeface="Century Gothic"/>
              </a:rPr>
              <a:t>; </a:t>
            </a:r>
          </a:p>
          <a:p>
            <a:pPr marL="0" indent="0" algn="just">
              <a:buNone/>
            </a:pPr>
            <a:endParaRPr lang="en-GB" sz="700" dirty="0" smtClean="0">
              <a:latin typeface="Century Gothic"/>
              <a:cs typeface="Century Gothic"/>
            </a:endParaRPr>
          </a:p>
          <a:p>
            <a:pPr lvl="0" algn="just"/>
            <a:r>
              <a:rPr lang="en-GB" sz="1800" dirty="0" smtClean="0">
                <a:latin typeface="Century Gothic"/>
                <a:cs typeface="Century Gothic"/>
              </a:rPr>
              <a:t>When judging behaviour and safety, inspectors should also consider: </a:t>
            </a:r>
          </a:p>
          <a:p>
            <a:pPr lvl="1" algn="just">
              <a:buFont typeface="Courier New"/>
              <a:buChar char="o"/>
            </a:pPr>
            <a:r>
              <a:rPr lang="en-GB" sz="1800" dirty="0" smtClean="0">
                <a:latin typeface="Century Gothic"/>
                <a:cs typeface="Century Gothic"/>
              </a:rPr>
              <a:t>The </a:t>
            </a:r>
            <a:r>
              <a:rPr lang="en-GB" sz="1800" dirty="0">
                <a:latin typeface="Century Gothic"/>
                <a:cs typeface="Century Gothic"/>
              </a:rPr>
              <a:t>extent to which pupils are able to understand, respond to and calculate risk effectively, for example risks associated with child sexual exploitation, domestic violence, female genital mutilation, forced marriage, substance misuse, gang activity, </a:t>
            </a:r>
            <a:r>
              <a:rPr lang="en-GB" sz="1800" b="1" dirty="0">
                <a:latin typeface="Century Gothic"/>
                <a:cs typeface="Century Gothic"/>
              </a:rPr>
              <a:t>radicalisation and extremism and are aware of the support available to </a:t>
            </a:r>
            <a:r>
              <a:rPr lang="en-GB" sz="1800" b="1" dirty="0" smtClean="0">
                <a:latin typeface="Century Gothic"/>
                <a:cs typeface="Century Gothic"/>
              </a:rPr>
              <a:t>them</a:t>
            </a:r>
            <a:endParaRPr lang="en-GB" sz="1800" dirty="0" smtClean="0">
              <a:latin typeface="Century Gothic"/>
              <a:cs typeface="Century Gothic"/>
            </a:endParaRPr>
          </a:p>
          <a:p>
            <a:pPr lvl="1" algn="just">
              <a:buFont typeface="Courier New"/>
              <a:buChar char="o"/>
            </a:pPr>
            <a:r>
              <a:rPr lang="en-GB" sz="1800" dirty="0" smtClean="0">
                <a:latin typeface="Century Gothic"/>
                <a:cs typeface="Century Gothic"/>
              </a:rPr>
              <a:t>The </a:t>
            </a:r>
            <a:r>
              <a:rPr lang="en-GB" sz="1800" b="1" dirty="0" smtClean="0">
                <a:latin typeface="Century Gothic"/>
                <a:cs typeface="Century Gothic"/>
              </a:rPr>
              <a:t>school’s response </a:t>
            </a:r>
            <a:r>
              <a:rPr lang="en-GB" sz="1800" dirty="0" smtClean="0">
                <a:latin typeface="Century Gothic"/>
                <a:cs typeface="Century Gothic"/>
              </a:rPr>
              <a:t>to any extremist or discriminatory behaviour shown by pupils </a:t>
            </a:r>
            <a:endParaRPr lang="en-GB" sz="1800" dirty="0">
              <a:latin typeface="Century Gothic"/>
              <a:cs typeface="Century Gothic"/>
            </a:endParaRPr>
          </a:p>
          <a:p>
            <a:endParaRPr lang="en-GB" sz="1600" b="1" dirty="0"/>
          </a:p>
          <a:p>
            <a:endParaRPr lang="en-US" sz="2400" dirty="0">
              <a:latin typeface="Calibri" charset="0"/>
              <a:ea typeface="MS PGothic" charset="0"/>
            </a:endParaRPr>
          </a:p>
        </p:txBody>
      </p:sp>
    </p:spTree>
    <p:extLst>
      <p:ext uri="{BB962C8B-B14F-4D97-AF65-F5344CB8AC3E}">
        <p14:creationId xmlns:p14="http://schemas.microsoft.com/office/powerpoint/2010/main" val="1738542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23528" y="404664"/>
            <a:ext cx="8496300" cy="1143000"/>
          </a:xfrm>
        </p:spPr>
        <p:txBody>
          <a:bodyPr/>
          <a:lstStyle/>
          <a:p>
            <a:r>
              <a:rPr lang="en-GB" sz="3600" b="1" dirty="0" smtClean="0">
                <a:latin typeface="Century Gothic"/>
                <a:ea typeface="MS PGothic" charset="0"/>
                <a:cs typeface="Century Gothic"/>
              </a:rPr>
              <a:t>Facilitating classroom discussions</a:t>
            </a:r>
            <a:br>
              <a:rPr lang="en-GB" sz="3600" b="1" dirty="0" smtClean="0">
                <a:latin typeface="Century Gothic"/>
                <a:ea typeface="MS PGothic" charset="0"/>
                <a:cs typeface="Century Gothic"/>
              </a:rPr>
            </a:br>
            <a:r>
              <a:rPr lang="en-GB" sz="3600" b="1" dirty="0" smtClean="0">
                <a:latin typeface="Century Gothic"/>
                <a:ea typeface="MS PGothic" charset="0"/>
                <a:cs typeface="Century Gothic"/>
              </a:rPr>
              <a:t>about extremism (1)</a:t>
            </a:r>
            <a:endParaRPr lang="en-GB" sz="3600" b="1" dirty="0">
              <a:latin typeface="Century Gothic"/>
              <a:ea typeface="MS PGothic" charset="0"/>
              <a:cs typeface="Century Gothic"/>
            </a:endParaRPr>
          </a:p>
        </p:txBody>
      </p:sp>
      <p:sp>
        <p:nvSpPr>
          <p:cNvPr id="3" name="Content Placeholder 2"/>
          <p:cNvSpPr>
            <a:spLocks noGrp="1"/>
          </p:cNvSpPr>
          <p:nvPr>
            <p:ph idx="1"/>
          </p:nvPr>
        </p:nvSpPr>
        <p:spPr/>
        <p:txBody>
          <a:bodyPr/>
          <a:lstStyle/>
          <a:p>
            <a:r>
              <a:rPr lang="en-GB" sz="2800" dirty="0" smtClean="0">
                <a:latin typeface="Century Gothic"/>
                <a:ea typeface="MS PGothic" charset="0"/>
                <a:cs typeface="Century Gothic"/>
              </a:rPr>
              <a:t>Ensure </a:t>
            </a:r>
            <a:r>
              <a:rPr lang="en-GB" sz="2800" dirty="0">
                <a:latin typeface="Century Gothic"/>
                <a:ea typeface="MS PGothic" charset="0"/>
                <a:cs typeface="Century Gothic"/>
              </a:rPr>
              <a:t>there is a firm foundation for pupils </a:t>
            </a:r>
            <a:r>
              <a:rPr lang="en-GB" sz="2800" dirty="0" smtClean="0">
                <a:latin typeface="Century Gothic"/>
                <a:ea typeface="MS PGothic" charset="0"/>
                <a:cs typeface="Century Gothic"/>
              </a:rPr>
              <a:t>and teachers to </a:t>
            </a:r>
            <a:r>
              <a:rPr lang="en-GB" sz="2800" dirty="0">
                <a:latin typeface="Century Gothic"/>
                <a:ea typeface="MS PGothic" charset="0"/>
                <a:cs typeface="Century Gothic"/>
              </a:rPr>
              <a:t>discuss sensitive </a:t>
            </a:r>
            <a:r>
              <a:rPr lang="en-GB" sz="2800" dirty="0" smtClean="0">
                <a:latin typeface="Century Gothic"/>
                <a:ea typeface="MS PGothic" charset="0"/>
                <a:cs typeface="Century Gothic"/>
              </a:rPr>
              <a:t>issues:</a:t>
            </a:r>
          </a:p>
          <a:p>
            <a:pPr lvl="1">
              <a:buFont typeface="Courier New"/>
              <a:buChar char="o"/>
            </a:pPr>
            <a:r>
              <a:rPr lang="en-GB" sz="2000" dirty="0" smtClean="0">
                <a:latin typeface="Century Gothic"/>
                <a:ea typeface="MS PGothic" charset="0"/>
                <a:cs typeface="Century Gothic"/>
              </a:rPr>
              <a:t>Pupils are clear about the </a:t>
            </a:r>
            <a:r>
              <a:rPr lang="en-GB" sz="2000" b="1" dirty="0" smtClean="0">
                <a:latin typeface="Century Gothic"/>
                <a:ea typeface="MS PGothic" charset="0"/>
                <a:cs typeface="Century Gothic"/>
              </a:rPr>
              <a:t>values</a:t>
            </a:r>
            <a:r>
              <a:rPr lang="en-GB" sz="2000" dirty="0" smtClean="0">
                <a:latin typeface="Century Gothic"/>
                <a:ea typeface="MS PGothic" charset="0"/>
                <a:cs typeface="Century Gothic"/>
              </a:rPr>
              <a:t> promoted by the school; </a:t>
            </a:r>
          </a:p>
          <a:p>
            <a:pPr lvl="1">
              <a:buFont typeface="Courier New"/>
              <a:buChar char="o"/>
            </a:pPr>
            <a:r>
              <a:rPr lang="en-GB" sz="2000" dirty="0" smtClean="0">
                <a:latin typeface="Century Gothic"/>
                <a:ea typeface="MS PGothic" charset="0"/>
                <a:cs typeface="Century Gothic"/>
              </a:rPr>
              <a:t>Teachers use these to create the </a:t>
            </a:r>
            <a:r>
              <a:rPr lang="en-GB" sz="2000" b="1" dirty="0" smtClean="0">
                <a:latin typeface="Century Gothic"/>
                <a:ea typeface="MS PGothic" charset="0"/>
                <a:cs typeface="Century Gothic"/>
              </a:rPr>
              <a:t>right climate for discussions;</a:t>
            </a:r>
            <a:endParaRPr lang="en-GB" sz="2000" dirty="0" smtClean="0">
              <a:latin typeface="Century Gothic"/>
              <a:ea typeface="MS PGothic" charset="0"/>
              <a:cs typeface="Century Gothic"/>
            </a:endParaRPr>
          </a:p>
          <a:p>
            <a:pPr lvl="1">
              <a:buFont typeface="Courier New"/>
              <a:buChar char="o"/>
            </a:pPr>
            <a:r>
              <a:rPr lang="en-GB" sz="2000" dirty="0" smtClean="0">
                <a:latin typeface="Century Gothic"/>
                <a:ea typeface="MS PGothic" charset="0"/>
                <a:cs typeface="Century Gothic"/>
              </a:rPr>
              <a:t>Teachers use </a:t>
            </a:r>
            <a:r>
              <a:rPr lang="en-GB" sz="2000" b="1" dirty="0" smtClean="0">
                <a:latin typeface="Century Gothic"/>
                <a:ea typeface="MS PGothic" charset="0"/>
                <a:cs typeface="Century Gothic"/>
              </a:rPr>
              <a:t>mentors </a:t>
            </a:r>
            <a:r>
              <a:rPr lang="en-GB" sz="2000" b="1" dirty="0">
                <a:latin typeface="Century Gothic"/>
                <a:ea typeface="MS PGothic" charset="0"/>
                <a:cs typeface="Century Gothic"/>
              </a:rPr>
              <a:t>and managers </a:t>
            </a:r>
            <a:r>
              <a:rPr lang="en-GB" sz="2000" dirty="0" smtClean="0">
                <a:latin typeface="Century Gothic"/>
                <a:ea typeface="MS PGothic" charset="0"/>
                <a:cs typeface="Century Gothic"/>
              </a:rPr>
              <a:t>for guidance on how </a:t>
            </a:r>
            <a:r>
              <a:rPr lang="en-GB" sz="2000" dirty="0">
                <a:latin typeface="Century Gothic"/>
                <a:ea typeface="MS PGothic" charset="0"/>
                <a:cs typeface="Century Gothic"/>
              </a:rPr>
              <a:t>they would handle topics as they come </a:t>
            </a:r>
            <a:r>
              <a:rPr lang="en-GB" sz="2000" dirty="0" smtClean="0">
                <a:latin typeface="Century Gothic"/>
                <a:ea typeface="MS PGothic" charset="0"/>
                <a:cs typeface="Century Gothic"/>
              </a:rPr>
              <a:t>up;</a:t>
            </a:r>
          </a:p>
          <a:p>
            <a:pPr lvl="1">
              <a:buFont typeface="Courier New"/>
              <a:buChar char="o"/>
            </a:pPr>
            <a:r>
              <a:rPr lang="en-GB" sz="2000" dirty="0" smtClean="0">
                <a:latin typeface="Century Gothic"/>
                <a:ea typeface="MS PGothic" charset="0"/>
                <a:cs typeface="Century Gothic"/>
              </a:rPr>
              <a:t>Use approaches that meet the need for </a:t>
            </a:r>
            <a:r>
              <a:rPr lang="en-GB" sz="2000" b="1" dirty="0" smtClean="0">
                <a:latin typeface="Century Gothic"/>
                <a:ea typeface="MS PGothic" charset="0"/>
                <a:cs typeface="Century Gothic"/>
              </a:rPr>
              <a:t>balance and objectivity</a:t>
            </a:r>
            <a:r>
              <a:rPr lang="en-GB" sz="2000" dirty="0" smtClean="0">
                <a:latin typeface="Century Gothic"/>
                <a:ea typeface="MS PGothic" charset="0"/>
                <a:cs typeface="Century Gothic"/>
              </a:rPr>
              <a:t>, including those that </a:t>
            </a:r>
            <a:r>
              <a:rPr lang="en-GB" sz="2000" b="1" dirty="0" smtClean="0">
                <a:latin typeface="Century Gothic"/>
                <a:ea typeface="MS PGothic" charset="0"/>
                <a:cs typeface="Century Gothic"/>
              </a:rPr>
              <a:t>avoid bias;</a:t>
            </a:r>
          </a:p>
          <a:p>
            <a:pPr lvl="1">
              <a:buFont typeface="Courier New"/>
              <a:buChar char="o"/>
            </a:pPr>
            <a:r>
              <a:rPr lang="en-GB" sz="2000" dirty="0" smtClean="0">
                <a:latin typeface="Century Gothic"/>
                <a:ea typeface="MS PGothic" charset="0"/>
                <a:cs typeface="Century Gothic"/>
              </a:rPr>
              <a:t>These should match your </a:t>
            </a:r>
            <a:r>
              <a:rPr lang="en-GB" sz="2000" b="1" dirty="0" smtClean="0">
                <a:latin typeface="Century Gothic"/>
                <a:ea typeface="MS PGothic" charset="0"/>
                <a:cs typeface="Century Gothic"/>
              </a:rPr>
              <a:t>confidence and experience </a:t>
            </a:r>
            <a:r>
              <a:rPr lang="en-GB" sz="2000" dirty="0" smtClean="0">
                <a:latin typeface="Century Gothic"/>
                <a:ea typeface="MS PGothic" charset="0"/>
                <a:cs typeface="Century Gothic"/>
              </a:rPr>
              <a:t>as a teacher, as well as the </a:t>
            </a:r>
            <a:r>
              <a:rPr lang="en-GB" sz="2000" b="1" dirty="0" smtClean="0">
                <a:latin typeface="Century Gothic"/>
                <a:ea typeface="MS PGothic" charset="0"/>
                <a:cs typeface="Century Gothic"/>
              </a:rPr>
              <a:t>maturity and skills </a:t>
            </a:r>
            <a:r>
              <a:rPr lang="en-GB" sz="2000" dirty="0" smtClean="0">
                <a:latin typeface="Century Gothic"/>
                <a:ea typeface="MS PGothic" charset="0"/>
                <a:cs typeface="Century Gothic"/>
              </a:rPr>
              <a:t>of your pupils. </a:t>
            </a:r>
            <a:endParaRPr lang="en-GB" sz="2000" dirty="0">
              <a:latin typeface="Century Gothic"/>
              <a:ea typeface="MS PGothic" charset="0"/>
              <a:cs typeface="Century Gothic"/>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23528" y="476672"/>
            <a:ext cx="8496300" cy="1143000"/>
          </a:xfrm>
        </p:spPr>
        <p:txBody>
          <a:bodyPr/>
          <a:lstStyle/>
          <a:p>
            <a:r>
              <a:rPr lang="en-GB" sz="3600" b="1" dirty="0" smtClean="0">
                <a:latin typeface="Century Gothic"/>
                <a:ea typeface="MS PGothic" charset="0"/>
                <a:cs typeface="Century Gothic"/>
              </a:rPr>
              <a:t>Facilitating classroom discussions </a:t>
            </a:r>
            <a:br>
              <a:rPr lang="en-GB" sz="3600" b="1" dirty="0" smtClean="0">
                <a:latin typeface="Century Gothic"/>
                <a:ea typeface="MS PGothic" charset="0"/>
                <a:cs typeface="Century Gothic"/>
              </a:rPr>
            </a:br>
            <a:r>
              <a:rPr lang="en-GB" sz="3600" b="1" dirty="0" smtClean="0">
                <a:latin typeface="Century Gothic"/>
                <a:ea typeface="MS PGothic" charset="0"/>
                <a:cs typeface="Century Gothic"/>
              </a:rPr>
              <a:t>about extremism (2)</a:t>
            </a:r>
            <a:endParaRPr lang="en-GB" sz="3600" b="1" dirty="0">
              <a:latin typeface="Century Gothic"/>
              <a:ea typeface="MS PGothic" charset="0"/>
              <a:cs typeface="Century Gothic"/>
            </a:endParaRPr>
          </a:p>
        </p:txBody>
      </p:sp>
      <p:sp>
        <p:nvSpPr>
          <p:cNvPr id="3" name="Content Placeholder 2"/>
          <p:cNvSpPr>
            <a:spLocks noGrp="1"/>
          </p:cNvSpPr>
          <p:nvPr>
            <p:ph idx="1"/>
          </p:nvPr>
        </p:nvSpPr>
        <p:spPr/>
        <p:txBody>
          <a:bodyPr/>
          <a:lstStyle/>
          <a:p>
            <a:r>
              <a:rPr lang="en-GB" sz="2800" dirty="0" smtClean="0">
                <a:latin typeface="Century Gothic"/>
                <a:ea typeface="MS PGothic" charset="0"/>
                <a:cs typeface="Century Gothic"/>
              </a:rPr>
              <a:t>Set clear ground rules:</a:t>
            </a:r>
          </a:p>
          <a:p>
            <a:pPr lvl="1">
              <a:buFont typeface="Courier New"/>
              <a:buChar char="o"/>
            </a:pPr>
            <a:r>
              <a:rPr lang="en-GB" sz="2200" dirty="0" smtClean="0">
                <a:latin typeface="Century Gothic"/>
                <a:ea typeface="MS PGothic" charset="0"/>
                <a:cs typeface="Century Gothic"/>
              </a:rPr>
              <a:t>Do this as a collective endeavour to create ownership; </a:t>
            </a:r>
          </a:p>
          <a:p>
            <a:pPr lvl="1">
              <a:buFont typeface="Courier New"/>
              <a:buChar char="o"/>
            </a:pPr>
            <a:r>
              <a:rPr lang="en-GB" sz="2200" dirty="0" smtClean="0">
                <a:latin typeface="Century Gothic"/>
                <a:ea typeface="MS PGothic" charset="0"/>
                <a:cs typeface="Century Gothic"/>
              </a:rPr>
              <a:t>Only one person to talk at a time – no interrupting; </a:t>
            </a:r>
          </a:p>
          <a:p>
            <a:pPr lvl="1">
              <a:buFont typeface="Courier New"/>
              <a:buChar char="o"/>
            </a:pPr>
            <a:r>
              <a:rPr lang="en-GB" sz="2200" dirty="0" smtClean="0">
                <a:latin typeface="Century Gothic"/>
                <a:ea typeface="MS PGothic" charset="0"/>
                <a:cs typeface="Century Gothic"/>
              </a:rPr>
              <a:t>Show respect for the views of others; </a:t>
            </a:r>
          </a:p>
          <a:p>
            <a:pPr lvl="1">
              <a:buFont typeface="Courier New"/>
              <a:buChar char="o"/>
            </a:pPr>
            <a:r>
              <a:rPr lang="en-GB" sz="2200" dirty="0" smtClean="0">
                <a:latin typeface="Century Gothic"/>
                <a:ea typeface="MS PGothic" charset="0"/>
                <a:cs typeface="Century Gothic"/>
              </a:rPr>
              <a:t>Challenge the ideas not the people; </a:t>
            </a:r>
          </a:p>
          <a:p>
            <a:pPr lvl="1">
              <a:buFont typeface="Courier New"/>
              <a:buChar char="o"/>
            </a:pPr>
            <a:r>
              <a:rPr lang="en-GB" sz="2200" dirty="0" smtClean="0">
                <a:latin typeface="Century Gothic"/>
                <a:ea typeface="MS PGothic" charset="0"/>
                <a:cs typeface="Century Gothic"/>
              </a:rPr>
              <a:t>Use appropriate language; </a:t>
            </a:r>
          </a:p>
          <a:p>
            <a:pPr lvl="1">
              <a:buFont typeface="Courier New"/>
              <a:buChar char="o"/>
            </a:pPr>
            <a:r>
              <a:rPr lang="en-GB" sz="2200" dirty="0" smtClean="0">
                <a:latin typeface="Century Gothic"/>
                <a:ea typeface="MS PGothic" charset="0"/>
                <a:cs typeface="Century Gothic"/>
              </a:rPr>
              <a:t>Allow everyone to express their views to ensure everyone is heard and respected;</a:t>
            </a:r>
          </a:p>
          <a:p>
            <a:pPr lvl="1">
              <a:buFont typeface="Courier New"/>
              <a:buChar char="o"/>
            </a:pPr>
            <a:r>
              <a:rPr lang="en-GB" sz="2200" dirty="0" smtClean="0">
                <a:latin typeface="Century Gothic"/>
                <a:ea typeface="MS PGothic" charset="0"/>
                <a:cs typeface="Century Gothic"/>
              </a:rPr>
              <a:t>Pupils should give reasons why they have a particular view.</a:t>
            </a:r>
          </a:p>
          <a:p>
            <a:pPr marL="457200" lvl="1" indent="0">
              <a:buNone/>
            </a:pPr>
            <a:endParaRPr lang="en-GB" sz="2000" dirty="0">
              <a:latin typeface="Century Gothic"/>
              <a:ea typeface="MS PGothic" charset="0"/>
              <a:cs typeface="Century Gothic"/>
            </a:endParaRPr>
          </a:p>
        </p:txBody>
      </p:sp>
    </p:spTree>
    <p:extLst>
      <p:ext uri="{BB962C8B-B14F-4D97-AF65-F5344CB8AC3E}">
        <p14:creationId xmlns:p14="http://schemas.microsoft.com/office/powerpoint/2010/main" val="379191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23528" y="476672"/>
            <a:ext cx="8496300" cy="1143000"/>
          </a:xfrm>
        </p:spPr>
        <p:txBody>
          <a:bodyPr/>
          <a:lstStyle/>
          <a:p>
            <a:r>
              <a:rPr lang="en-GB" sz="3600" b="1" dirty="0" smtClean="0">
                <a:latin typeface="Century Gothic"/>
                <a:ea typeface="MS PGothic" charset="0"/>
                <a:cs typeface="Century Gothic"/>
              </a:rPr>
              <a:t>Facilitating classroom discussions </a:t>
            </a:r>
            <a:br>
              <a:rPr lang="en-GB" sz="3600" b="1" dirty="0" smtClean="0">
                <a:latin typeface="Century Gothic"/>
                <a:ea typeface="MS PGothic" charset="0"/>
                <a:cs typeface="Century Gothic"/>
              </a:rPr>
            </a:br>
            <a:r>
              <a:rPr lang="en-GB" sz="3600" b="1" dirty="0" smtClean="0">
                <a:latin typeface="Century Gothic"/>
                <a:ea typeface="MS PGothic" charset="0"/>
                <a:cs typeface="Century Gothic"/>
              </a:rPr>
              <a:t>about extremism (3)</a:t>
            </a:r>
            <a:endParaRPr lang="en-GB" sz="3600" b="1" dirty="0">
              <a:latin typeface="Century Gothic"/>
              <a:ea typeface="MS PGothic" charset="0"/>
              <a:cs typeface="Century Gothic"/>
            </a:endParaRPr>
          </a:p>
        </p:txBody>
      </p:sp>
      <p:sp>
        <p:nvSpPr>
          <p:cNvPr id="3" name="Content Placeholder 2"/>
          <p:cNvSpPr>
            <a:spLocks noGrp="1"/>
          </p:cNvSpPr>
          <p:nvPr>
            <p:ph idx="1"/>
          </p:nvPr>
        </p:nvSpPr>
        <p:spPr/>
        <p:txBody>
          <a:bodyPr/>
          <a:lstStyle/>
          <a:p>
            <a:r>
              <a:rPr lang="en-GB" sz="2800" b="1" dirty="0">
                <a:latin typeface="Century Gothic"/>
                <a:ea typeface="MS PGothic" charset="0"/>
                <a:cs typeface="Century Gothic"/>
              </a:rPr>
              <a:t>Ensure </a:t>
            </a:r>
            <a:r>
              <a:rPr lang="en-GB" sz="2800" b="1" dirty="0" smtClean="0">
                <a:latin typeface="Century Gothic"/>
                <a:ea typeface="MS PGothic" charset="0"/>
                <a:cs typeface="Century Gothic"/>
              </a:rPr>
              <a:t>pupils are clear about:</a:t>
            </a:r>
            <a:endParaRPr lang="en-GB" sz="2800" b="1" dirty="0">
              <a:latin typeface="Century Gothic"/>
              <a:ea typeface="MS PGothic" charset="0"/>
              <a:cs typeface="Century Gothic"/>
            </a:endParaRPr>
          </a:p>
          <a:p>
            <a:pPr lvl="1">
              <a:buFont typeface="Courier New"/>
              <a:buChar char="o"/>
            </a:pPr>
            <a:r>
              <a:rPr lang="en-GB" sz="2400" dirty="0" smtClean="0">
                <a:latin typeface="Century Gothic"/>
                <a:ea typeface="MS PGothic" charset="0"/>
                <a:cs typeface="Century Gothic"/>
              </a:rPr>
              <a:t>The rules when asking </a:t>
            </a:r>
            <a:r>
              <a:rPr lang="en-GB" sz="2400" dirty="0">
                <a:latin typeface="Century Gothic"/>
                <a:ea typeface="MS PGothic" charset="0"/>
                <a:cs typeface="Century Gothic"/>
              </a:rPr>
              <a:t>a </a:t>
            </a:r>
            <a:r>
              <a:rPr lang="en-GB" sz="2400" dirty="0" smtClean="0">
                <a:latin typeface="Century Gothic"/>
                <a:ea typeface="MS PGothic" charset="0"/>
                <a:cs typeface="Century Gothic"/>
              </a:rPr>
              <a:t>question and disagreeing </a:t>
            </a:r>
            <a:r>
              <a:rPr lang="en-GB" sz="2400" dirty="0">
                <a:latin typeface="Century Gothic"/>
                <a:ea typeface="MS PGothic" charset="0"/>
                <a:cs typeface="Century Gothic"/>
              </a:rPr>
              <a:t>with </a:t>
            </a:r>
            <a:r>
              <a:rPr lang="en-GB" sz="2400" dirty="0" smtClean="0">
                <a:latin typeface="Century Gothic"/>
                <a:ea typeface="MS PGothic" charset="0"/>
                <a:cs typeface="Century Gothic"/>
              </a:rPr>
              <a:t>someone; </a:t>
            </a:r>
          </a:p>
          <a:p>
            <a:pPr lvl="1">
              <a:buFont typeface="Courier New"/>
              <a:buChar char="o"/>
            </a:pPr>
            <a:r>
              <a:rPr lang="en-GB" sz="2400" dirty="0" smtClean="0">
                <a:latin typeface="Century Gothic"/>
                <a:ea typeface="MS PGothic" charset="0"/>
                <a:cs typeface="Century Gothic"/>
              </a:rPr>
              <a:t>Whether when responding they are talking to the whole class or specific peers; </a:t>
            </a:r>
            <a:endParaRPr lang="en-GB" sz="2400" dirty="0">
              <a:latin typeface="Century Gothic"/>
              <a:ea typeface="MS PGothic" charset="0"/>
              <a:cs typeface="Century Gothic"/>
            </a:endParaRPr>
          </a:p>
          <a:p>
            <a:pPr lvl="1">
              <a:buFont typeface="Courier New"/>
              <a:buChar char="o"/>
            </a:pPr>
            <a:r>
              <a:rPr lang="en-GB" sz="2400" dirty="0" smtClean="0">
                <a:latin typeface="Century Gothic"/>
                <a:ea typeface="MS PGothic" charset="0"/>
                <a:cs typeface="Century Gothic"/>
              </a:rPr>
              <a:t>Using </a:t>
            </a:r>
            <a:r>
              <a:rPr lang="en-GB" sz="2400" dirty="0">
                <a:latin typeface="Century Gothic"/>
                <a:ea typeface="MS PGothic" charset="0"/>
                <a:cs typeface="Century Gothic"/>
              </a:rPr>
              <a:t>‘ownership </a:t>
            </a:r>
            <a:r>
              <a:rPr lang="en-GB" sz="2400" dirty="0" smtClean="0">
                <a:latin typeface="Century Gothic"/>
                <a:ea typeface="MS PGothic" charset="0"/>
                <a:cs typeface="Century Gothic"/>
              </a:rPr>
              <a:t>language’ e.g</a:t>
            </a:r>
            <a:r>
              <a:rPr lang="en-GB" sz="2400" dirty="0">
                <a:latin typeface="Century Gothic"/>
                <a:ea typeface="MS PGothic" charset="0"/>
                <a:cs typeface="Century Gothic"/>
              </a:rPr>
              <a:t>. </a:t>
            </a:r>
            <a:r>
              <a:rPr lang="en-GB" sz="2400" i="1" dirty="0">
                <a:latin typeface="Century Gothic"/>
                <a:ea typeface="MS PGothic" charset="0"/>
                <a:cs typeface="Century Gothic"/>
              </a:rPr>
              <a:t>‘in my </a:t>
            </a:r>
            <a:r>
              <a:rPr lang="en-GB" sz="2400" i="1" dirty="0" smtClean="0">
                <a:latin typeface="Century Gothic"/>
                <a:ea typeface="MS PGothic" charset="0"/>
                <a:cs typeface="Century Gothic"/>
              </a:rPr>
              <a:t>opinion…’</a:t>
            </a:r>
            <a:r>
              <a:rPr lang="en-GB" sz="2400" dirty="0">
                <a:latin typeface="Century Gothic"/>
                <a:ea typeface="MS PGothic" charset="0"/>
                <a:cs typeface="Century Gothic"/>
              </a:rPr>
              <a:t>, </a:t>
            </a:r>
            <a:r>
              <a:rPr lang="en-GB" sz="2400" i="1" dirty="0">
                <a:latin typeface="Century Gothic"/>
                <a:ea typeface="MS PGothic" charset="0"/>
                <a:cs typeface="Century Gothic"/>
              </a:rPr>
              <a:t>‘some Hindu’s…’</a:t>
            </a:r>
          </a:p>
          <a:p>
            <a:pPr lvl="1">
              <a:buFont typeface="Courier New"/>
              <a:buChar char="o"/>
            </a:pPr>
            <a:r>
              <a:rPr lang="en-GB" sz="2400" dirty="0" smtClean="0">
                <a:latin typeface="Century Gothic"/>
                <a:ea typeface="MS PGothic" charset="0"/>
                <a:cs typeface="Century Gothic"/>
              </a:rPr>
              <a:t>How to </a:t>
            </a:r>
            <a:r>
              <a:rPr lang="en-GB" sz="2400" dirty="0">
                <a:latin typeface="Century Gothic"/>
                <a:ea typeface="MS PGothic" charset="0"/>
                <a:cs typeface="Century Gothic"/>
              </a:rPr>
              <a:t>explore the issue, look for facts and think about where to look for answers</a:t>
            </a:r>
          </a:p>
          <a:p>
            <a:pPr marL="457200" lvl="1" indent="0">
              <a:buNone/>
            </a:pPr>
            <a:endParaRPr lang="en-GB" sz="2000" dirty="0">
              <a:latin typeface="Century Gothic"/>
              <a:ea typeface="MS PGothic" charset="0"/>
              <a:cs typeface="Century Gothic"/>
            </a:endParaRPr>
          </a:p>
        </p:txBody>
      </p:sp>
    </p:spTree>
    <p:extLst>
      <p:ext uri="{BB962C8B-B14F-4D97-AF65-F5344CB8AC3E}">
        <p14:creationId xmlns:p14="http://schemas.microsoft.com/office/powerpoint/2010/main" val="1925459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67544" y="476672"/>
            <a:ext cx="8229600" cy="1143000"/>
          </a:xfrm>
        </p:spPr>
        <p:txBody>
          <a:bodyPr/>
          <a:lstStyle/>
          <a:p>
            <a:r>
              <a:rPr lang="en-GB" sz="3600" b="1" dirty="0">
                <a:latin typeface="Century Gothic"/>
                <a:ea typeface="MS PGothic" charset="0"/>
                <a:cs typeface="Century Gothic"/>
              </a:rPr>
              <a:t>Facilitating classroom discussions </a:t>
            </a:r>
            <a:br>
              <a:rPr lang="en-GB" sz="3600" b="1" dirty="0">
                <a:latin typeface="Century Gothic"/>
                <a:ea typeface="MS PGothic" charset="0"/>
                <a:cs typeface="Century Gothic"/>
              </a:rPr>
            </a:br>
            <a:r>
              <a:rPr lang="en-GB" sz="3600" b="1" dirty="0">
                <a:latin typeface="Century Gothic"/>
                <a:ea typeface="MS PGothic" charset="0"/>
                <a:cs typeface="Century Gothic"/>
              </a:rPr>
              <a:t>about extremism </a:t>
            </a:r>
            <a:r>
              <a:rPr lang="en-GB" sz="3600" b="1" dirty="0" smtClean="0">
                <a:latin typeface="Century Gothic"/>
                <a:ea typeface="MS PGothic" charset="0"/>
                <a:cs typeface="Century Gothic"/>
              </a:rPr>
              <a:t>(4)</a:t>
            </a:r>
            <a:endParaRPr lang="en-GB" sz="3600" dirty="0">
              <a:latin typeface="Calibri" charset="0"/>
              <a:ea typeface="MS PGothic" charset="0"/>
            </a:endParaRPr>
          </a:p>
        </p:txBody>
      </p:sp>
      <p:sp>
        <p:nvSpPr>
          <p:cNvPr id="30723" name="Content Placeholder 2"/>
          <p:cNvSpPr>
            <a:spLocks noGrp="1"/>
          </p:cNvSpPr>
          <p:nvPr>
            <p:ph idx="1"/>
          </p:nvPr>
        </p:nvSpPr>
        <p:spPr/>
        <p:txBody>
          <a:bodyPr/>
          <a:lstStyle/>
          <a:p>
            <a:r>
              <a:rPr lang="en-GB" b="1" dirty="0">
                <a:latin typeface="Century Gothic"/>
                <a:ea typeface="MS PGothic" charset="0"/>
                <a:cs typeface="Century Gothic"/>
              </a:rPr>
              <a:t>Teachers should:</a:t>
            </a:r>
          </a:p>
          <a:p>
            <a:pPr lvl="1">
              <a:buFont typeface="Courier New"/>
              <a:buChar char="o"/>
            </a:pPr>
            <a:r>
              <a:rPr lang="en-GB" dirty="0">
                <a:latin typeface="Century Gothic"/>
                <a:ea typeface="MS PGothic" charset="0"/>
                <a:cs typeface="Century Gothic"/>
              </a:rPr>
              <a:t>Affirm contributions from everyone, even if you don’t agree with </a:t>
            </a:r>
            <a:r>
              <a:rPr lang="en-GB" dirty="0" smtClean="0">
                <a:latin typeface="Century Gothic"/>
                <a:ea typeface="MS PGothic" charset="0"/>
                <a:cs typeface="Century Gothic"/>
              </a:rPr>
              <a:t>it; </a:t>
            </a:r>
          </a:p>
          <a:p>
            <a:pPr lvl="1">
              <a:buFont typeface="Courier New"/>
              <a:buChar char="o"/>
            </a:pPr>
            <a:r>
              <a:rPr lang="en-GB" dirty="0" smtClean="0">
                <a:latin typeface="Century Gothic"/>
                <a:ea typeface="MS PGothic" charset="0"/>
                <a:cs typeface="Century Gothic"/>
              </a:rPr>
              <a:t>This </a:t>
            </a:r>
            <a:r>
              <a:rPr lang="en-GB" dirty="0">
                <a:latin typeface="Century Gothic"/>
                <a:ea typeface="MS PGothic" charset="0"/>
                <a:cs typeface="Century Gothic"/>
              </a:rPr>
              <a:t>gives you something to help them learn </a:t>
            </a:r>
            <a:r>
              <a:rPr lang="en-GB" dirty="0" smtClean="0">
                <a:latin typeface="Century Gothic"/>
                <a:ea typeface="MS PGothic" charset="0"/>
                <a:cs typeface="Century Gothic"/>
              </a:rPr>
              <a:t>from;</a:t>
            </a:r>
            <a:endParaRPr lang="en-GB" dirty="0">
              <a:latin typeface="Century Gothic"/>
              <a:ea typeface="MS PGothic" charset="0"/>
              <a:cs typeface="Century Gothic"/>
            </a:endParaRPr>
          </a:p>
          <a:p>
            <a:pPr lvl="1">
              <a:buFont typeface="Courier New"/>
              <a:buChar char="o"/>
            </a:pPr>
            <a:r>
              <a:rPr lang="en-GB" dirty="0">
                <a:latin typeface="Century Gothic"/>
                <a:ea typeface="MS PGothic" charset="0"/>
                <a:cs typeface="Century Gothic"/>
              </a:rPr>
              <a:t>Allow for a range of </a:t>
            </a:r>
            <a:r>
              <a:rPr lang="en-GB" dirty="0" smtClean="0">
                <a:latin typeface="Century Gothic"/>
                <a:ea typeface="MS PGothic" charset="0"/>
                <a:cs typeface="Century Gothic"/>
              </a:rPr>
              <a:t>answers;</a:t>
            </a:r>
            <a:endParaRPr lang="en-GB" dirty="0">
              <a:latin typeface="Century Gothic"/>
              <a:ea typeface="MS PGothic" charset="0"/>
              <a:cs typeface="Century Gothic"/>
            </a:endParaRPr>
          </a:p>
          <a:p>
            <a:pPr lvl="1">
              <a:buFont typeface="Courier New"/>
              <a:buChar char="o"/>
            </a:pPr>
            <a:r>
              <a:rPr lang="en-GB" dirty="0">
                <a:latin typeface="Century Gothic"/>
                <a:ea typeface="MS PGothic" charset="0"/>
                <a:cs typeface="Century Gothic"/>
              </a:rPr>
              <a:t>Correct wrong factual </a:t>
            </a:r>
            <a:r>
              <a:rPr lang="en-GB" dirty="0" smtClean="0">
                <a:latin typeface="Century Gothic"/>
                <a:ea typeface="MS PGothic" charset="0"/>
                <a:cs typeface="Century Gothic"/>
              </a:rPr>
              <a:t>information;</a:t>
            </a:r>
            <a:endParaRPr lang="en-GB" dirty="0">
              <a:latin typeface="Century Gothic"/>
              <a:ea typeface="MS PGothic" charset="0"/>
              <a:cs typeface="Century Gothic"/>
            </a:endParaRPr>
          </a:p>
          <a:p>
            <a:pPr lvl="1">
              <a:buFont typeface="Courier New"/>
              <a:buChar char="o"/>
            </a:pPr>
            <a:r>
              <a:rPr lang="en-GB" dirty="0">
                <a:latin typeface="Century Gothic"/>
                <a:ea typeface="MS PGothic" charset="0"/>
                <a:cs typeface="Century Gothic"/>
              </a:rPr>
              <a:t>Ensure the information you give is </a:t>
            </a:r>
            <a:r>
              <a:rPr lang="en-GB" dirty="0" smtClean="0">
                <a:latin typeface="Century Gothic"/>
                <a:ea typeface="MS PGothic" charset="0"/>
                <a:cs typeface="Century Gothic"/>
              </a:rPr>
              <a:t>balanced.</a:t>
            </a:r>
            <a:endParaRPr lang="en-GB" dirty="0">
              <a:latin typeface="Century Gothic"/>
              <a:ea typeface="MS PGothic" charset="0"/>
              <a:cs typeface="Century Gothic"/>
            </a:endParaRPr>
          </a:p>
          <a:p>
            <a:pPr marL="0" indent="0"/>
            <a:endParaRPr lang="en-GB" dirty="0">
              <a:latin typeface="Calibri" charset="0"/>
              <a:ea typeface="MS PGothic"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1" descr="image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itle 19"/>
          <p:cNvSpPr>
            <a:spLocks noGrp="1"/>
          </p:cNvSpPr>
          <p:nvPr>
            <p:ph type="title"/>
          </p:nvPr>
        </p:nvSpPr>
        <p:spPr>
          <a:xfrm>
            <a:off x="457200" y="485775"/>
            <a:ext cx="8229600" cy="1143000"/>
          </a:xfrm>
        </p:spPr>
        <p:txBody>
          <a:bodyPr/>
          <a:lstStyle/>
          <a:p>
            <a:pPr eaLnBrk="1" hangingPunct="1"/>
            <a:r>
              <a:rPr lang="en-GB" b="1">
                <a:latin typeface="Century Gothic" charset="0"/>
                <a:ea typeface="MS PGothic" charset="0"/>
                <a:cs typeface="Arial Unicode MS" charset="0"/>
              </a:rPr>
              <a:t>www.interfaithexplorers.com</a:t>
            </a:r>
          </a:p>
        </p:txBody>
      </p:sp>
      <p:sp>
        <p:nvSpPr>
          <p:cNvPr id="15365" name="Content Placeholder 20"/>
          <p:cNvSpPr>
            <a:spLocks noGrp="1"/>
          </p:cNvSpPr>
          <p:nvPr>
            <p:ph idx="1"/>
          </p:nvPr>
        </p:nvSpPr>
        <p:spPr/>
        <p:txBody>
          <a:bodyPr/>
          <a:lstStyle/>
          <a:p>
            <a:pPr algn="just"/>
            <a:r>
              <a:rPr lang="en-US" sz="2100">
                <a:latin typeface="Century Gothic" charset="0"/>
                <a:ea typeface="MS PGothic" charset="0"/>
              </a:rPr>
              <a:t>Supported by UNESCO</a:t>
            </a:r>
          </a:p>
          <a:p>
            <a:pPr algn="just"/>
            <a:r>
              <a:rPr lang="en-US" sz="2100">
                <a:latin typeface="Century Gothic" charset="0"/>
                <a:ea typeface="MS PGothic" charset="0"/>
              </a:rPr>
              <a:t>Helps pupils understand the world around them &amp; respect cultural and religious diversity</a:t>
            </a:r>
          </a:p>
          <a:p>
            <a:pPr algn="just"/>
            <a:r>
              <a:rPr lang="en-GB" sz="2100">
                <a:latin typeface="Century Gothic" charset="0"/>
                <a:ea typeface="MS PGothic" charset="0"/>
              </a:rPr>
              <a:t>Offers high quality cross-curricula resources to use with pupils at Key Stage 2 and those embarking on their Key Stage 3 transition</a:t>
            </a:r>
            <a:endParaRPr lang="en-US" sz="2100">
              <a:latin typeface="Century Gothic" charset="0"/>
              <a:ea typeface="MS PGothic" charset="0"/>
            </a:endParaRPr>
          </a:p>
          <a:p>
            <a:pPr algn="just"/>
            <a:r>
              <a:rPr lang="en-GB" sz="2100">
                <a:latin typeface="Century Gothic" charset="0"/>
                <a:ea typeface="MS PGothic" charset="0"/>
              </a:rPr>
              <a:t>Supports core personal and social skills development as well as self-directed, exploratory learning</a:t>
            </a:r>
          </a:p>
          <a:p>
            <a:pPr algn="just"/>
            <a:r>
              <a:rPr lang="en-GB" sz="2100">
                <a:latin typeface="Century Gothic" charset="0"/>
                <a:ea typeface="MS PGothic" charset="0"/>
              </a:rPr>
              <a:t>Promotes universal core values &amp; the development of ethical thinking</a:t>
            </a:r>
          </a:p>
          <a:p>
            <a:pPr algn="just"/>
            <a:r>
              <a:rPr lang="en-GB" sz="2100">
                <a:latin typeface="Century Gothic" charset="0"/>
                <a:ea typeface="MS PGothic" charset="0"/>
              </a:rPr>
              <a:t>Designed to compliment RE and PSHE teaching, alongside citizenship education</a:t>
            </a:r>
          </a:p>
          <a:p>
            <a:pPr algn="just"/>
            <a:endParaRPr lang="en-GB" sz="2400">
              <a:latin typeface="Century Gothic" charset="0"/>
              <a:ea typeface="MS PGothic" charset="0"/>
            </a:endParaRPr>
          </a:p>
          <a:p>
            <a:pPr algn="just">
              <a:buFont typeface="Arial" charset="0"/>
              <a:buNone/>
            </a:pPr>
            <a:endParaRPr lang="en-GB" sz="2400">
              <a:latin typeface="Century Gothic"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67544" y="476672"/>
            <a:ext cx="8229600" cy="1143000"/>
          </a:xfrm>
        </p:spPr>
        <p:txBody>
          <a:bodyPr/>
          <a:lstStyle/>
          <a:p>
            <a:r>
              <a:rPr lang="en-GB" sz="3600" b="1" dirty="0">
                <a:latin typeface="Century Gothic"/>
                <a:ea typeface="MS PGothic" charset="0"/>
                <a:cs typeface="Century Gothic"/>
              </a:rPr>
              <a:t>Facilitating classroom discussions </a:t>
            </a:r>
            <a:br>
              <a:rPr lang="en-GB" sz="3600" b="1" dirty="0">
                <a:latin typeface="Century Gothic"/>
                <a:ea typeface="MS PGothic" charset="0"/>
                <a:cs typeface="Century Gothic"/>
              </a:rPr>
            </a:br>
            <a:r>
              <a:rPr lang="en-GB" sz="3600" b="1" dirty="0">
                <a:latin typeface="Century Gothic"/>
                <a:ea typeface="MS PGothic" charset="0"/>
                <a:cs typeface="Century Gothic"/>
              </a:rPr>
              <a:t>about extremism </a:t>
            </a:r>
            <a:r>
              <a:rPr lang="en-GB" sz="3600" b="1" dirty="0" smtClean="0">
                <a:latin typeface="Century Gothic"/>
                <a:ea typeface="MS PGothic" charset="0"/>
                <a:cs typeface="Century Gothic"/>
              </a:rPr>
              <a:t>(5)</a:t>
            </a:r>
            <a:endParaRPr lang="en-GB" sz="3600" dirty="0">
              <a:latin typeface="Calibri" charset="0"/>
              <a:ea typeface="MS PGothic" charset="0"/>
            </a:endParaRPr>
          </a:p>
        </p:txBody>
      </p:sp>
      <p:sp>
        <p:nvSpPr>
          <p:cNvPr id="30723" name="Content Placeholder 2"/>
          <p:cNvSpPr>
            <a:spLocks noGrp="1"/>
          </p:cNvSpPr>
          <p:nvPr>
            <p:ph idx="1"/>
          </p:nvPr>
        </p:nvSpPr>
        <p:spPr/>
        <p:txBody>
          <a:bodyPr/>
          <a:lstStyle/>
          <a:p>
            <a:pPr marL="0" indent="0">
              <a:buNone/>
            </a:pPr>
            <a:endParaRPr lang="en-GB" sz="800" b="1" dirty="0" smtClean="0">
              <a:latin typeface="Century Gothic"/>
              <a:ea typeface="MS PGothic" charset="0"/>
              <a:cs typeface="Century Gothic"/>
            </a:endParaRPr>
          </a:p>
          <a:p>
            <a:r>
              <a:rPr lang="en-GB" sz="2400" b="1" dirty="0" smtClean="0">
                <a:latin typeface="Century Gothic"/>
                <a:ea typeface="MS PGothic" charset="0"/>
                <a:cs typeface="Century Gothic"/>
              </a:rPr>
              <a:t>Teachers should (continued):</a:t>
            </a:r>
            <a:endParaRPr lang="en-GB" sz="2400" b="1" dirty="0">
              <a:latin typeface="Century Gothic"/>
              <a:ea typeface="MS PGothic" charset="0"/>
              <a:cs typeface="Century Gothic"/>
            </a:endParaRPr>
          </a:p>
          <a:p>
            <a:pPr lvl="1">
              <a:buFont typeface="Courier New"/>
              <a:buChar char="o"/>
            </a:pPr>
            <a:r>
              <a:rPr lang="en-GB" sz="2000" dirty="0" smtClean="0">
                <a:latin typeface="Century Gothic"/>
                <a:ea typeface="MS PGothic" charset="0"/>
                <a:cs typeface="Century Gothic"/>
              </a:rPr>
              <a:t>Throw </a:t>
            </a:r>
            <a:r>
              <a:rPr lang="en-GB" sz="2000" dirty="0">
                <a:latin typeface="Century Gothic"/>
                <a:ea typeface="MS PGothic" charset="0"/>
                <a:cs typeface="Century Gothic"/>
              </a:rPr>
              <a:t>back questions for further clarification with phrases like </a:t>
            </a:r>
            <a:r>
              <a:rPr lang="en-GB" sz="2000" i="1" dirty="0">
                <a:latin typeface="Century Gothic"/>
                <a:ea typeface="MS PGothic" charset="0"/>
                <a:cs typeface="Century Gothic"/>
              </a:rPr>
              <a:t>‘what do you think?’</a:t>
            </a:r>
            <a:r>
              <a:rPr lang="en-GB" sz="2000" dirty="0">
                <a:latin typeface="Century Gothic"/>
                <a:ea typeface="MS PGothic" charset="0"/>
                <a:cs typeface="Century Gothic"/>
              </a:rPr>
              <a:t>, </a:t>
            </a:r>
            <a:r>
              <a:rPr lang="en-GB" sz="2000" i="1" dirty="0">
                <a:latin typeface="Century Gothic"/>
                <a:ea typeface="MS PGothic" charset="0"/>
                <a:cs typeface="Century Gothic"/>
              </a:rPr>
              <a:t>‘can you clarify this for us?</a:t>
            </a:r>
            <a:r>
              <a:rPr lang="en-GB" sz="2000" i="1" dirty="0" smtClean="0">
                <a:latin typeface="Century Gothic"/>
                <a:ea typeface="MS PGothic" charset="0"/>
                <a:cs typeface="Century Gothic"/>
              </a:rPr>
              <a:t>’. </a:t>
            </a:r>
            <a:r>
              <a:rPr lang="en-GB" sz="2000" dirty="0">
                <a:latin typeface="Century Gothic"/>
                <a:ea typeface="MS PGothic" charset="0"/>
                <a:cs typeface="Century Gothic"/>
              </a:rPr>
              <a:t>Y</a:t>
            </a:r>
            <a:r>
              <a:rPr lang="en-GB" sz="2000" dirty="0" smtClean="0">
                <a:latin typeface="Century Gothic"/>
                <a:ea typeface="MS PGothic" charset="0"/>
                <a:cs typeface="Century Gothic"/>
              </a:rPr>
              <a:t>ou </a:t>
            </a:r>
            <a:r>
              <a:rPr lang="en-GB" sz="2000" dirty="0">
                <a:latin typeface="Century Gothic"/>
                <a:ea typeface="MS PGothic" charset="0"/>
                <a:cs typeface="Century Gothic"/>
              </a:rPr>
              <a:t>want to keep pupils </a:t>
            </a:r>
            <a:r>
              <a:rPr lang="en-GB" sz="2000" dirty="0" smtClean="0">
                <a:latin typeface="Century Gothic"/>
                <a:ea typeface="MS PGothic" charset="0"/>
                <a:cs typeface="Century Gothic"/>
              </a:rPr>
              <a:t>pondering; </a:t>
            </a:r>
            <a:endParaRPr lang="en-GB" sz="2000" dirty="0">
              <a:latin typeface="Century Gothic"/>
              <a:ea typeface="MS PGothic" charset="0"/>
              <a:cs typeface="Century Gothic"/>
            </a:endParaRPr>
          </a:p>
          <a:p>
            <a:pPr lvl="1">
              <a:buFont typeface="Courier New"/>
              <a:buChar char="o"/>
            </a:pPr>
            <a:r>
              <a:rPr lang="en-GB" sz="2000" dirty="0">
                <a:latin typeface="Century Gothic"/>
                <a:ea typeface="MS PGothic" charset="0"/>
                <a:cs typeface="Century Gothic"/>
              </a:rPr>
              <a:t>Be honest with pupils, without being </a:t>
            </a:r>
            <a:r>
              <a:rPr lang="en-GB" sz="2000" dirty="0" smtClean="0">
                <a:latin typeface="Century Gothic"/>
                <a:ea typeface="MS PGothic" charset="0"/>
                <a:cs typeface="Century Gothic"/>
              </a:rPr>
              <a:t>ruthless; </a:t>
            </a:r>
            <a:endParaRPr lang="en-GB" sz="2000" dirty="0">
              <a:latin typeface="Century Gothic"/>
              <a:ea typeface="MS PGothic" charset="0"/>
              <a:cs typeface="Century Gothic"/>
            </a:endParaRPr>
          </a:p>
          <a:p>
            <a:pPr lvl="1">
              <a:buFont typeface="Courier New"/>
              <a:buChar char="o"/>
            </a:pPr>
            <a:r>
              <a:rPr lang="en-GB" sz="2000" dirty="0">
                <a:latin typeface="Century Gothic"/>
                <a:ea typeface="MS PGothic" charset="0"/>
                <a:cs typeface="Century Gothic"/>
              </a:rPr>
              <a:t>Give time for quiet reflection, or reflective writing to allow pupils time to assimilate </a:t>
            </a:r>
            <a:r>
              <a:rPr lang="en-GB" sz="2000" dirty="0" smtClean="0">
                <a:latin typeface="Century Gothic"/>
                <a:ea typeface="MS PGothic" charset="0"/>
                <a:cs typeface="Century Gothic"/>
              </a:rPr>
              <a:t>information; </a:t>
            </a:r>
            <a:endParaRPr lang="en-GB" sz="2000" dirty="0">
              <a:latin typeface="Century Gothic"/>
              <a:ea typeface="MS PGothic" charset="0"/>
              <a:cs typeface="Century Gothic"/>
            </a:endParaRPr>
          </a:p>
          <a:p>
            <a:pPr lvl="1">
              <a:buFont typeface="Courier New"/>
              <a:buChar char="o"/>
            </a:pPr>
            <a:r>
              <a:rPr lang="en-GB" sz="2000" dirty="0">
                <a:latin typeface="Century Gothic"/>
                <a:ea typeface="MS PGothic" charset="0"/>
                <a:cs typeface="Century Gothic"/>
              </a:rPr>
              <a:t>Don’t expect huge changes over night, change takes </a:t>
            </a:r>
            <a:r>
              <a:rPr lang="en-GB" sz="2000" dirty="0" smtClean="0">
                <a:latin typeface="Century Gothic"/>
                <a:ea typeface="MS PGothic" charset="0"/>
                <a:cs typeface="Century Gothic"/>
              </a:rPr>
              <a:t>time; </a:t>
            </a:r>
            <a:endParaRPr lang="en-GB" sz="2000" dirty="0">
              <a:latin typeface="Century Gothic"/>
              <a:ea typeface="MS PGothic" charset="0"/>
              <a:cs typeface="Century Gothic"/>
            </a:endParaRPr>
          </a:p>
          <a:p>
            <a:pPr lvl="1">
              <a:spcBef>
                <a:spcPct val="0"/>
              </a:spcBef>
              <a:buFont typeface="Courier New"/>
              <a:buChar char="o"/>
            </a:pPr>
            <a:r>
              <a:rPr lang="en-GB" sz="2000" dirty="0">
                <a:latin typeface="Century Gothic"/>
                <a:ea typeface="MS PGothic" charset="0"/>
                <a:cs typeface="Century Gothic"/>
              </a:rPr>
              <a:t>Ensure there is enough time to really look at an issue, research tells us stereotypes </a:t>
            </a:r>
            <a:r>
              <a:rPr lang="en-GB" sz="2000" dirty="0" smtClean="0">
                <a:latin typeface="Century Gothic"/>
                <a:ea typeface="MS PGothic" charset="0"/>
                <a:cs typeface="Century Gothic"/>
              </a:rPr>
              <a:t>can </a:t>
            </a:r>
            <a:r>
              <a:rPr lang="en-GB" sz="2000" dirty="0">
                <a:latin typeface="Century Gothic"/>
                <a:ea typeface="MS PGothic" charset="0"/>
                <a:cs typeface="Century Gothic"/>
              </a:rPr>
              <a:t>be reinforced when </a:t>
            </a:r>
            <a:r>
              <a:rPr lang="en-GB" sz="2000" dirty="0" smtClean="0">
                <a:latin typeface="Century Gothic"/>
                <a:ea typeface="MS PGothic" charset="0"/>
                <a:cs typeface="Century Gothic"/>
              </a:rPr>
              <a:t>discussions are rushed.</a:t>
            </a:r>
            <a:endParaRPr lang="en-GB" sz="2000" dirty="0">
              <a:latin typeface="Century Gothic"/>
              <a:ea typeface="MS PGothic" charset="0"/>
              <a:cs typeface="Century Gothic"/>
            </a:endParaRPr>
          </a:p>
          <a:p>
            <a:pPr marL="0" indent="0"/>
            <a:endParaRPr lang="en-GB" dirty="0">
              <a:latin typeface="Calibri" charset="0"/>
              <a:ea typeface="MS PGothic" charset="0"/>
            </a:endParaRPr>
          </a:p>
        </p:txBody>
      </p:sp>
    </p:spTree>
    <p:extLst>
      <p:ext uri="{BB962C8B-B14F-4D97-AF65-F5344CB8AC3E}">
        <p14:creationId xmlns:p14="http://schemas.microsoft.com/office/powerpoint/2010/main" val="1950246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7544" y="404664"/>
            <a:ext cx="8229600" cy="1143000"/>
          </a:xfrm>
        </p:spPr>
        <p:txBody>
          <a:bodyPr/>
          <a:lstStyle/>
          <a:p>
            <a:r>
              <a:rPr lang="en-GB" sz="4000" b="1" dirty="0">
                <a:latin typeface="Century Gothic" charset="0"/>
                <a:ea typeface="MS PGothic" charset="0"/>
              </a:rPr>
              <a:t>Best </a:t>
            </a:r>
            <a:r>
              <a:rPr lang="en-GB" sz="4000" b="1" dirty="0" smtClean="0">
                <a:latin typeface="Century Gothic" charset="0"/>
                <a:ea typeface="MS PGothic" charset="0"/>
              </a:rPr>
              <a:t>practice in challenging risks</a:t>
            </a:r>
            <a:endParaRPr lang="en-GB" sz="4000" b="1" dirty="0">
              <a:latin typeface="Century Gothic" charset="0"/>
              <a:ea typeface="MS PGothic" charset="0"/>
            </a:endParaRPr>
          </a:p>
        </p:txBody>
      </p:sp>
      <p:sp>
        <p:nvSpPr>
          <p:cNvPr id="26627" name="Content Placeholder 2"/>
          <p:cNvSpPr>
            <a:spLocks noGrp="1"/>
          </p:cNvSpPr>
          <p:nvPr>
            <p:ph idx="1"/>
          </p:nvPr>
        </p:nvSpPr>
        <p:spPr/>
        <p:txBody>
          <a:bodyPr/>
          <a:lstStyle/>
          <a:p>
            <a:r>
              <a:rPr lang="en-GB" sz="2200" dirty="0" smtClean="0">
                <a:latin typeface="Century Gothic" charset="0"/>
                <a:ea typeface="MS PGothic" charset="0"/>
              </a:rPr>
              <a:t>Remember you are there </a:t>
            </a:r>
            <a:r>
              <a:rPr lang="en-GB" sz="2200" dirty="0">
                <a:latin typeface="Century Gothic" charset="0"/>
                <a:ea typeface="MS PGothic" charset="0"/>
              </a:rPr>
              <a:t>to </a:t>
            </a:r>
            <a:r>
              <a:rPr lang="en-GB" sz="2200" b="1" dirty="0">
                <a:latin typeface="Century Gothic" charset="0"/>
                <a:ea typeface="MS PGothic" charset="0"/>
              </a:rPr>
              <a:t>safeguard pupils </a:t>
            </a:r>
            <a:r>
              <a:rPr lang="en-GB" sz="2200" dirty="0">
                <a:latin typeface="Century Gothic" charset="0"/>
                <a:ea typeface="MS PGothic" charset="0"/>
              </a:rPr>
              <a:t>above </a:t>
            </a:r>
            <a:r>
              <a:rPr lang="en-GB" sz="2200" dirty="0" smtClean="0">
                <a:latin typeface="Century Gothic" charset="0"/>
                <a:ea typeface="MS PGothic" charset="0"/>
              </a:rPr>
              <a:t>your own </a:t>
            </a:r>
            <a:r>
              <a:rPr lang="en-GB" sz="2200" dirty="0">
                <a:latin typeface="Century Gothic" charset="0"/>
                <a:ea typeface="MS PGothic" charset="0"/>
              </a:rPr>
              <a:t>feelings of </a:t>
            </a:r>
            <a:r>
              <a:rPr lang="en-GB" sz="2200" dirty="0" smtClean="0">
                <a:latin typeface="Century Gothic" charset="0"/>
                <a:ea typeface="MS PGothic" charset="0"/>
              </a:rPr>
              <a:t>awkwardness; </a:t>
            </a:r>
            <a:endParaRPr lang="en-GB" sz="2200" dirty="0">
              <a:latin typeface="Century Gothic" charset="0"/>
              <a:ea typeface="MS PGothic" charset="0"/>
            </a:endParaRPr>
          </a:p>
          <a:p>
            <a:r>
              <a:rPr lang="en-GB" sz="2200" dirty="0" smtClean="0">
                <a:latin typeface="Century Gothic" charset="0"/>
                <a:ea typeface="MS PGothic" charset="0"/>
              </a:rPr>
              <a:t>If you are concerned </a:t>
            </a:r>
            <a:r>
              <a:rPr lang="en-GB" sz="2200" dirty="0">
                <a:latin typeface="Century Gothic" charset="0"/>
                <a:ea typeface="MS PGothic" charset="0"/>
              </a:rPr>
              <a:t>about something a pupil has said or done, </a:t>
            </a:r>
            <a:r>
              <a:rPr lang="en-GB" sz="2200" b="1" dirty="0" smtClean="0">
                <a:latin typeface="Century Gothic" charset="0"/>
                <a:ea typeface="MS PGothic" charset="0"/>
              </a:rPr>
              <a:t>discover </a:t>
            </a:r>
            <a:r>
              <a:rPr lang="en-GB" sz="2200" b="1" dirty="0">
                <a:latin typeface="Century Gothic" charset="0"/>
                <a:ea typeface="MS PGothic" charset="0"/>
              </a:rPr>
              <a:t>all the facts </a:t>
            </a:r>
            <a:r>
              <a:rPr lang="en-GB" sz="2200" dirty="0">
                <a:latin typeface="Century Gothic" charset="0"/>
                <a:ea typeface="MS PGothic" charset="0"/>
              </a:rPr>
              <a:t>you can around the </a:t>
            </a:r>
            <a:r>
              <a:rPr lang="en-GB" sz="2200" dirty="0" smtClean="0">
                <a:latin typeface="Century Gothic" charset="0"/>
                <a:ea typeface="MS PGothic" charset="0"/>
              </a:rPr>
              <a:t>incident;</a:t>
            </a:r>
            <a:endParaRPr lang="en-GB" sz="2200" dirty="0">
              <a:latin typeface="Century Gothic" charset="0"/>
              <a:ea typeface="MS PGothic" charset="0"/>
            </a:endParaRPr>
          </a:p>
          <a:p>
            <a:r>
              <a:rPr lang="en-GB" sz="2200" dirty="0">
                <a:latin typeface="Century Gothic" charset="0"/>
                <a:ea typeface="MS PGothic" charset="0"/>
              </a:rPr>
              <a:t>Never try to deal with the incident </a:t>
            </a:r>
            <a:r>
              <a:rPr lang="en-GB" sz="2200" b="1" dirty="0">
                <a:latin typeface="Century Gothic" charset="0"/>
                <a:ea typeface="MS PGothic" charset="0"/>
              </a:rPr>
              <a:t>on your own</a:t>
            </a:r>
            <a:r>
              <a:rPr lang="en-GB" sz="2200" dirty="0">
                <a:latin typeface="Century Gothic" charset="0"/>
                <a:ea typeface="MS PGothic" charset="0"/>
              </a:rPr>
              <a:t>, you are part of a larger team, make use of </a:t>
            </a:r>
            <a:r>
              <a:rPr lang="en-GB" sz="2200" dirty="0" smtClean="0">
                <a:latin typeface="Century Gothic" charset="0"/>
                <a:ea typeface="MS PGothic" charset="0"/>
              </a:rPr>
              <a:t>it; </a:t>
            </a:r>
            <a:endParaRPr lang="en-GB" sz="2200" dirty="0">
              <a:latin typeface="Century Gothic" charset="0"/>
              <a:ea typeface="MS PGothic" charset="0"/>
            </a:endParaRPr>
          </a:p>
          <a:p>
            <a:r>
              <a:rPr lang="en-GB" sz="2200" dirty="0" smtClean="0">
                <a:latin typeface="Century Gothic" charset="0"/>
                <a:ea typeface="MS PGothic" charset="0"/>
              </a:rPr>
              <a:t>Find </a:t>
            </a:r>
            <a:r>
              <a:rPr lang="en-GB" sz="2200" dirty="0">
                <a:latin typeface="Century Gothic" charset="0"/>
                <a:ea typeface="MS PGothic" charset="0"/>
              </a:rPr>
              <a:t>out what other teachers would do in the situation, always be </a:t>
            </a:r>
            <a:r>
              <a:rPr lang="en-GB" sz="2200" b="1" dirty="0">
                <a:latin typeface="Century Gothic" charset="0"/>
                <a:ea typeface="MS PGothic" charset="0"/>
              </a:rPr>
              <a:t>accountable</a:t>
            </a:r>
            <a:r>
              <a:rPr lang="en-GB" sz="2200" dirty="0">
                <a:latin typeface="Century Gothic" charset="0"/>
                <a:ea typeface="MS PGothic" charset="0"/>
              </a:rPr>
              <a:t> to your </a:t>
            </a:r>
            <a:r>
              <a:rPr lang="en-GB" sz="2200" dirty="0" smtClean="0">
                <a:latin typeface="Century Gothic" charset="0"/>
                <a:ea typeface="MS PGothic" charset="0"/>
              </a:rPr>
              <a:t>managers; </a:t>
            </a:r>
            <a:endParaRPr lang="en-GB" sz="2200" dirty="0">
              <a:latin typeface="Century Gothic" charset="0"/>
              <a:ea typeface="MS PGothic" charset="0"/>
            </a:endParaRPr>
          </a:p>
          <a:p>
            <a:r>
              <a:rPr lang="en-GB" sz="2200" dirty="0">
                <a:latin typeface="Century Gothic" charset="0"/>
                <a:ea typeface="MS PGothic" charset="0"/>
              </a:rPr>
              <a:t>Seek </a:t>
            </a:r>
            <a:r>
              <a:rPr lang="en-GB" sz="2200" b="1" dirty="0" smtClean="0">
                <a:latin typeface="Century Gothic" charset="0"/>
                <a:ea typeface="MS PGothic" charset="0"/>
              </a:rPr>
              <a:t>advice </a:t>
            </a:r>
            <a:r>
              <a:rPr lang="en-GB" sz="2200" b="1" dirty="0">
                <a:latin typeface="Century Gothic" charset="0"/>
                <a:ea typeface="MS PGothic" charset="0"/>
              </a:rPr>
              <a:t>from </a:t>
            </a:r>
            <a:r>
              <a:rPr lang="en-GB" sz="2200" b="1" dirty="0" smtClean="0">
                <a:latin typeface="Century Gothic" charset="0"/>
                <a:ea typeface="MS PGothic" charset="0"/>
              </a:rPr>
              <a:t>experts </a:t>
            </a:r>
            <a:r>
              <a:rPr lang="en-GB" sz="2200" dirty="0">
                <a:latin typeface="Century Gothic" charset="0"/>
                <a:ea typeface="MS PGothic" charset="0"/>
              </a:rPr>
              <a:t>in this </a:t>
            </a:r>
            <a:r>
              <a:rPr lang="en-GB" sz="2200" dirty="0" smtClean="0">
                <a:latin typeface="Century Gothic" charset="0"/>
                <a:ea typeface="MS PGothic" charset="0"/>
              </a:rPr>
              <a:t>area e.g. Local Prevent Board or Channel Board</a:t>
            </a:r>
            <a:endParaRPr lang="en-GB" sz="2200" dirty="0">
              <a:latin typeface="Century Gothic" charset="0"/>
              <a:ea typeface="MS PGothic" charset="0"/>
            </a:endParaRPr>
          </a:p>
          <a:p>
            <a:endParaRPr lang="en-GB" sz="2400" dirty="0">
              <a:latin typeface="Century Gothic" charset="0"/>
              <a:ea typeface="MS PGothic"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sz="3600" b="1" dirty="0">
                <a:latin typeface="Century Gothic"/>
                <a:ea typeface="MS PGothic" charset="0"/>
                <a:cs typeface="Century Gothic"/>
              </a:rPr>
              <a:t>R</a:t>
            </a:r>
            <a:r>
              <a:rPr lang="en-GB" sz="3600" b="1" dirty="0" smtClean="0">
                <a:latin typeface="Century Gothic"/>
                <a:ea typeface="MS PGothic" charset="0"/>
                <a:cs typeface="Century Gothic"/>
              </a:rPr>
              <a:t>isks when challenging extremism</a:t>
            </a:r>
            <a:endParaRPr lang="en-GB" sz="3600" b="1" dirty="0">
              <a:latin typeface="Century Gothic"/>
              <a:ea typeface="MS PGothic" charset="0"/>
              <a:cs typeface="Century Gothic"/>
            </a:endParaRPr>
          </a:p>
        </p:txBody>
      </p:sp>
      <p:sp>
        <p:nvSpPr>
          <p:cNvPr id="27651" name="Content Placeholder 2"/>
          <p:cNvSpPr>
            <a:spLocks noGrp="1"/>
          </p:cNvSpPr>
          <p:nvPr>
            <p:ph idx="1"/>
          </p:nvPr>
        </p:nvSpPr>
        <p:spPr/>
        <p:txBody>
          <a:bodyPr/>
          <a:lstStyle/>
          <a:p>
            <a:r>
              <a:rPr lang="en-GB" sz="2400" dirty="0" smtClean="0">
                <a:latin typeface="Century Gothic"/>
                <a:ea typeface="MS PGothic" charset="0"/>
                <a:cs typeface="Century Gothic"/>
              </a:rPr>
              <a:t>Will </a:t>
            </a:r>
            <a:r>
              <a:rPr lang="en-GB" sz="2400" dirty="0">
                <a:latin typeface="Century Gothic"/>
                <a:ea typeface="MS PGothic" charset="0"/>
                <a:cs typeface="Century Gothic"/>
              </a:rPr>
              <a:t>potentially upset whoever we challenge at </a:t>
            </a:r>
            <a:r>
              <a:rPr lang="en-GB" sz="2400" dirty="0" smtClean="0">
                <a:latin typeface="Century Gothic"/>
                <a:ea typeface="MS PGothic" charset="0"/>
                <a:cs typeface="Century Gothic"/>
              </a:rPr>
              <a:t>first;</a:t>
            </a:r>
            <a:endParaRPr lang="en-GB" sz="2400" dirty="0">
              <a:latin typeface="Century Gothic"/>
              <a:ea typeface="MS PGothic" charset="0"/>
              <a:cs typeface="Century Gothic"/>
            </a:endParaRPr>
          </a:p>
          <a:p>
            <a:r>
              <a:rPr lang="en-GB" sz="2400" dirty="0" smtClean="0">
                <a:latin typeface="Century Gothic"/>
                <a:ea typeface="MS PGothic" charset="0"/>
                <a:cs typeface="Century Gothic"/>
              </a:rPr>
              <a:t>It may lead </a:t>
            </a:r>
            <a:r>
              <a:rPr lang="en-GB" sz="2400" dirty="0">
                <a:latin typeface="Century Gothic"/>
                <a:ea typeface="MS PGothic" charset="0"/>
                <a:cs typeface="Century Gothic"/>
              </a:rPr>
              <a:t>to others being brought into the </a:t>
            </a:r>
            <a:r>
              <a:rPr lang="en-GB" sz="2400" dirty="0" smtClean="0">
                <a:latin typeface="Century Gothic"/>
                <a:ea typeface="MS PGothic" charset="0"/>
                <a:cs typeface="Century Gothic"/>
              </a:rPr>
              <a:t>discussion - to </a:t>
            </a:r>
            <a:r>
              <a:rPr lang="en-GB" sz="2400" dirty="0">
                <a:latin typeface="Century Gothic"/>
                <a:ea typeface="MS PGothic" charset="0"/>
                <a:cs typeface="Century Gothic"/>
              </a:rPr>
              <a:t>reinforce a </a:t>
            </a:r>
            <a:r>
              <a:rPr lang="en-GB" sz="2400" dirty="0" smtClean="0">
                <a:latin typeface="Century Gothic"/>
                <a:ea typeface="MS PGothic" charset="0"/>
                <a:cs typeface="Century Gothic"/>
              </a:rPr>
              <a:t>view</a:t>
            </a:r>
            <a:r>
              <a:rPr lang="en-GB" sz="2400" dirty="0">
                <a:latin typeface="Century Gothic"/>
                <a:ea typeface="MS PGothic" charset="0"/>
                <a:cs typeface="Century Gothic"/>
              </a:rPr>
              <a:t> </a:t>
            </a:r>
            <a:r>
              <a:rPr lang="en-GB" sz="2400" dirty="0" smtClean="0">
                <a:latin typeface="Century Gothic"/>
                <a:ea typeface="MS PGothic" charset="0"/>
                <a:cs typeface="Century Gothic"/>
              </a:rPr>
              <a:t>and try to stop </a:t>
            </a:r>
            <a:r>
              <a:rPr lang="en-GB" sz="2400" dirty="0">
                <a:latin typeface="Century Gothic"/>
                <a:ea typeface="MS PGothic" charset="0"/>
                <a:cs typeface="Century Gothic"/>
              </a:rPr>
              <a:t>the </a:t>
            </a:r>
            <a:r>
              <a:rPr lang="en-GB" sz="2400" dirty="0" smtClean="0">
                <a:latin typeface="Century Gothic"/>
                <a:ea typeface="MS PGothic" charset="0"/>
                <a:cs typeface="Century Gothic"/>
              </a:rPr>
              <a:t>challenge; </a:t>
            </a:r>
            <a:endParaRPr lang="en-GB" sz="2400" dirty="0">
              <a:latin typeface="Century Gothic"/>
              <a:ea typeface="MS PGothic" charset="0"/>
              <a:cs typeface="Century Gothic"/>
            </a:endParaRPr>
          </a:p>
          <a:p>
            <a:r>
              <a:rPr lang="en-GB" sz="2400" dirty="0" smtClean="0">
                <a:latin typeface="Century Gothic"/>
                <a:ea typeface="MS PGothic" charset="0"/>
                <a:cs typeface="Century Gothic"/>
              </a:rPr>
              <a:t>So it is important that you check your </a:t>
            </a:r>
            <a:r>
              <a:rPr lang="en-GB" sz="2400" dirty="0">
                <a:latin typeface="Century Gothic"/>
                <a:ea typeface="MS PGothic" charset="0"/>
                <a:cs typeface="Century Gothic"/>
              </a:rPr>
              <a:t>strategy for dealing with situations through </a:t>
            </a:r>
            <a:r>
              <a:rPr lang="en-GB" sz="2400" dirty="0" smtClean="0">
                <a:latin typeface="Century Gothic"/>
                <a:ea typeface="MS PGothic" charset="0"/>
                <a:cs typeface="Century Gothic"/>
              </a:rPr>
              <a:t>your </a:t>
            </a:r>
            <a:r>
              <a:rPr lang="en-GB" sz="2400" dirty="0">
                <a:latin typeface="Century Gothic"/>
                <a:ea typeface="MS PGothic" charset="0"/>
                <a:cs typeface="Century Gothic"/>
              </a:rPr>
              <a:t>line </a:t>
            </a:r>
            <a:r>
              <a:rPr lang="en-GB" sz="2400" dirty="0" smtClean="0">
                <a:latin typeface="Century Gothic"/>
                <a:ea typeface="MS PGothic" charset="0"/>
                <a:cs typeface="Century Gothic"/>
              </a:rPr>
              <a:t>managers and / or Senior Management Team; </a:t>
            </a:r>
          </a:p>
          <a:p>
            <a:r>
              <a:rPr lang="en-GB" sz="2400" dirty="0" smtClean="0">
                <a:latin typeface="Century Gothic"/>
                <a:ea typeface="MS PGothic" charset="0"/>
                <a:cs typeface="Century Gothic"/>
              </a:rPr>
              <a:t>Your approach needs to </a:t>
            </a:r>
            <a:r>
              <a:rPr lang="en-GB" sz="2400" dirty="0">
                <a:latin typeface="Century Gothic"/>
                <a:ea typeface="MS PGothic" charset="0"/>
                <a:cs typeface="Century Gothic"/>
              </a:rPr>
              <a:t>be the </a:t>
            </a:r>
            <a:r>
              <a:rPr lang="en-GB" sz="2400" b="1" dirty="0">
                <a:latin typeface="Century Gothic"/>
                <a:ea typeface="MS PGothic" charset="0"/>
                <a:cs typeface="Century Gothic"/>
              </a:rPr>
              <a:t>s</a:t>
            </a:r>
            <a:r>
              <a:rPr lang="en-GB" sz="2400" b="1" dirty="0" smtClean="0">
                <a:latin typeface="Century Gothic"/>
                <a:ea typeface="MS PGothic" charset="0"/>
                <a:cs typeface="Century Gothic"/>
              </a:rPr>
              <a:t>chools </a:t>
            </a:r>
            <a:r>
              <a:rPr lang="en-GB" sz="2400" b="1" dirty="0">
                <a:latin typeface="Century Gothic"/>
                <a:ea typeface="MS PGothic" charset="0"/>
                <a:cs typeface="Century Gothic"/>
              </a:rPr>
              <a:t>approac</a:t>
            </a:r>
            <a:r>
              <a:rPr lang="en-GB" sz="2800" b="1" dirty="0">
                <a:latin typeface="Calibri" charset="0"/>
                <a:ea typeface="MS PGothic" charset="0"/>
              </a:rPr>
              <a:t>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67544" y="188640"/>
            <a:ext cx="8229600" cy="1143001"/>
          </a:xfrm>
        </p:spPr>
        <p:txBody>
          <a:bodyPr/>
          <a:lstStyle/>
          <a:p>
            <a:r>
              <a:rPr lang="en-GB" b="1" dirty="0">
                <a:latin typeface="Century Gothic" charset="0"/>
                <a:ea typeface="MS PGothic" charset="0"/>
              </a:rPr>
              <a:t>Key principals</a:t>
            </a:r>
          </a:p>
        </p:txBody>
      </p:sp>
      <p:sp>
        <p:nvSpPr>
          <p:cNvPr id="32771" name="Content Placeholder 2"/>
          <p:cNvSpPr>
            <a:spLocks noGrp="1"/>
          </p:cNvSpPr>
          <p:nvPr>
            <p:ph idx="1"/>
          </p:nvPr>
        </p:nvSpPr>
        <p:spPr>
          <a:xfrm>
            <a:off x="323528" y="1340768"/>
            <a:ext cx="8578850" cy="5010150"/>
          </a:xfrm>
        </p:spPr>
        <p:txBody>
          <a:bodyPr/>
          <a:lstStyle/>
          <a:p>
            <a:r>
              <a:rPr lang="en-GB" sz="2400" b="1" dirty="0">
                <a:latin typeface="Century Gothic" charset="0"/>
                <a:ea typeface="MS PGothic" charset="0"/>
              </a:rPr>
              <a:t>Build up community relationships with a range of people of faith: </a:t>
            </a:r>
          </a:p>
          <a:p>
            <a:pPr lvl="1">
              <a:buFont typeface="Courier New" charset="0"/>
              <a:buChar char="o"/>
            </a:pPr>
            <a:r>
              <a:rPr lang="en-GB" sz="1800" dirty="0">
                <a:latin typeface="Century Gothic" charset="0"/>
                <a:ea typeface="MS PGothic" charset="0"/>
              </a:rPr>
              <a:t>Parents at school and local community leaders are a good starting </a:t>
            </a:r>
            <a:r>
              <a:rPr lang="en-GB" sz="1800" dirty="0" smtClean="0">
                <a:latin typeface="Century Gothic" charset="0"/>
                <a:ea typeface="MS PGothic" charset="0"/>
              </a:rPr>
              <a:t>point; </a:t>
            </a:r>
            <a:endParaRPr lang="en-GB" sz="1800" dirty="0">
              <a:latin typeface="Century Gothic" charset="0"/>
              <a:ea typeface="MS PGothic" charset="0"/>
            </a:endParaRPr>
          </a:p>
          <a:p>
            <a:pPr lvl="1">
              <a:buFont typeface="Courier New" charset="0"/>
              <a:buChar char="o"/>
            </a:pPr>
            <a:r>
              <a:rPr lang="en-GB" sz="1800" dirty="0">
                <a:latin typeface="Century Gothic" charset="0"/>
                <a:ea typeface="MS PGothic" charset="0"/>
              </a:rPr>
              <a:t>Having times where festivals from different faiths are </a:t>
            </a:r>
            <a:r>
              <a:rPr lang="en-GB" sz="1800" dirty="0" smtClean="0">
                <a:latin typeface="Century Gothic" charset="0"/>
                <a:ea typeface="MS PGothic" charset="0"/>
              </a:rPr>
              <a:t>celebrated; </a:t>
            </a:r>
            <a:endParaRPr lang="en-GB" sz="1800" dirty="0">
              <a:latin typeface="Century Gothic" charset="0"/>
              <a:ea typeface="MS PGothic" charset="0"/>
            </a:endParaRPr>
          </a:p>
          <a:p>
            <a:pPr lvl="1">
              <a:buFont typeface="Courier New" charset="0"/>
              <a:buChar char="o"/>
            </a:pPr>
            <a:r>
              <a:rPr lang="en-GB" sz="1800" dirty="0">
                <a:latin typeface="Century Gothic" charset="0"/>
                <a:ea typeface="MS PGothic" charset="0"/>
              </a:rPr>
              <a:t>Ensure pupils are being taken out to places of worship, as well as welcoming local faith leaders into </a:t>
            </a:r>
            <a:r>
              <a:rPr lang="en-GB" sz="1800" dirty="0" smtClean="0">
                <a:latin typeface="Century Gothic" charset="0"/>
                <a:ea typeface="MS PGothic" charset="0"/>
              </a:rPr>
              <a:t>school; </a:t>
            </a:r>
          </a:p>
          <a:p>
            <a:pPr lvl="1">
              <a:buFont typeface="Courier New" charset="0"/>
              <a:buChar char="o"/>
            </a:pPr>
            <a:r>
              <a:rPr lang="en-GB" sz="1800" dirty="0" smtClean="0">
                <a:latin typeface="Century Gothic" charset="0"/>
                <a:ea typeface="MS PGothic" charset="0"/>
              </a:rPr>
              <a:t>Going </a:t>
            </a:r>
            <a:r>
              <a:rPr lang="en-GB" sz="1800" dirty="0">
                <a:latin typeface="Century Gothic" charset="0"/>
                <a:ea typeface="MS PGothic" charset="0"/>
              </a:rPr>
              <a:t>out to places of worship will lead to opportunities to challenge wrong ideas about these </a:t>
            </a:r>
            <a:r>
              <a:rPr lang="en-GB" sz="1800" dirty="0" smtClean="0">
                <a:latin typeface="Century Gothic" charset="0"/>
                <a:ea typeface="MS PGothic" charset="0"/>
              </a:rPr>
              <a:t>places.</a:t>
            </a:r>
            <a:endParaRPr lang="en-GB" sz="1800" dirty="0">
              <a:latin typeface="Century Gothic" charset="0"/>
              <a:ea typeface="MS PGothic" charset="0"/>
            </a:endParaRPr>
          </a:p>
          <a:p>
            <a:r>
              <a:rPr lang="en-GB" sz="2400" b="1" dirty="0">
                <a:latin typeface="Century Gothic" charset="0"/>
                <a:ea typeface="MS PGothic" charset="0"/>
              </a:rPr>
              <a:t>Understand the big picture:</a:t>
            </a:r>
          </a:p>
          <a:p>
            <a:pPr lvl="1">
              <a:buFont typeface="Courier New" charset="0"/>
              <a:buChar char="o"/>
            </a:pPr>
            <a:r>
              <a:rPr lang="en-GB" sz="1800" dirty="0">
                <a:latin typeface="Century Gothic" charset="0"/>
                <a:ea typeface="MS PGothic" charset="0"/>
              </a:rPr>
              <a:t>Within any religion, there are range of views within each religion and between </a:t>
            </a:r>
            <a:r>
              <a:rPr lang="en-GB" sz="1800" dirty="0" smtClean="0">
                <a:latin typeface="Century Gothic" charset="0"/>
                <a:ea typeface="MS PGothic" charset="0"/>
              </a:rPr>
              <a:t>religions; </a:t>
            </a:r>
          </a:p>
          <a:p>
            <a:pPr lvl="1">
              <a:buFont typeface="Courier New" charset="0"/>
              <a:buChar char="o"/>
            </a:pPr>
            <a:r>
              <a:rPr lang="en-GB" sz="1800" dirty="0" smtClean="0">
                <a:latin typeface="Century Gothic" charset="0"/>
                <a:ea typeface="MS PGothic" charset="0"/>
              </a:rPr>
              <a:t>We </a:t>
            </a:r>
            <a:r>
              <a:rPr lang="en-GB" sz="1800" dirty="0">
                <a:latin typeface="Century Gothic" charset="0"/>
                <a:ea typeface="MS PGothic" charset="0"/>
              </a:rPr>
              <a:t>need to ensure we build up our knowledge of these gradually as a school. The same is true for political views.</a:t>
            </a:r>
          </a:p>
          <a:p>
            <a:endParaRPr lang="en-GB" dirty="0">
              <a:latin typeface="Calibri" charset="0"/>
              <a:ea typeface="MS PGothic"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z="3600" b="1" dirty="0">
                <a:latin typeface="Century Gothic" charset="0"/>
                <a:ea typeface="MS PGothic" charset="0"/>
                <a:hlinkClick r:id="rId2"/>
              </a:rPr>
              <a:t>www.interfaithexplorers.com</a:t>
            </a:r>
            <a:r>
              <a:rPr lang="en-GB" sz="3600" b="1" dirty="0">
                <a:solidFill>
                  <a:srgbClr val="000000"/>
                </a:solidFill>
                <a:latin typeface="Century Gothic" charset="0"/>
                <a:ea typeface="MS PGothic" charset="0"/>
              </a:rPr>
              <a:t> can…</a:t>
            </a:r>
          </a:p>
        </p:txBody>
      </p:sp>
      <p:sp>
        <p:nvSpPr>
          <p:cNvPr id="33795" name="Content Placeholder 2"/>
          <p:cNvSpPr>
            <a:spLocks noGrp="1"/>
          </p:cNvSpPr>
          <p:nvPr>
            <p:ph idx="1"/>
          </p:nvPr>
        </p:nvSpPr>
        <p:spPr/>
        <p:txBody>
          <a:bodyPr/>
          <a:lstStyle/>
          <a:p>
            <a:endParaRPr lang="en-GB" sz="2400" b="1" dirty="0" smtClean="0">
              <a:latin typeface="Century Gothic" charset="0"/>
              <a:ea typeface="MS PGothic" charset="0"/>
            </a:endParaRPr>
          </a:p>
          <a:p>
            <a:r>
              <a:rPr lang="en-GB" sz="2400" b="1" dirty="0" smtClean="0">
                <a:latin typeface="Century Gothic" charset="0"/>
                <a:ea typeface="MS PGothic" charset="0"/>
              </a:rPr>
              <a:t>Support </a:t>
            </a:r>
            <a:r>
              <a:rPr lang="en-GB" sz="2400" b="1" dirty="0">
                <a:latin typeface="Century Gothic" charset="0"/>
                <a:ea typeface="MS PGothic" charset="0"/>
              </a:rPr>
              <a:t>you </a:t>
            </a:r>
          </a:p>
          <a:p>
            <a:pPr lvl="1">
              <a:buFont typeface="Courier New" charset="0"/>
              <a:buChar char="o"/>
            </a:pPr>
            <a:r>
              <a:rPr lang="en-GB" sz="2000" dirty="0">
                <a:latin typeface="Century Gothic" charset="0"/>
                <a:ea typeface="MS PGothic" charset="0"/>
              </a:rPr>
              <a:t>Through it’s interfaith pedagogy that uses the interpretative method</a:t>
            </a:r>
          </a:p>
          <a:p>
            <a:r>
              <a:rPr lang="en-GB" sz="2400" b="1" dirty="0">
                <a:latin typeface="Century Gothic" charset="0"/>
                <a:ea typeface="MS PGothic" charset="0"/>
              </a:rPr>
              <a:t>Provide you </a:t>
            </a:r>
          </a:p>
          <a:p>
            <a:pPr lvl="1">
              <a:buFont typeface="Courier New" charset="0"/>
              <a:buChar char="o"/>
            </a:pPr>
            <a:r>
              <a:rPr lang="en-GB" sz="2000" dirty="0">
                <a:latin typeface="Century Gothic" charset="0"/>
                <a:ea typeface="MS PGothic" charset="0"/>
              </a:rPr>
              <a:t>With first hand answers to questions from Christians, Muslims and Jewish people through our video clips</a:t>
            </a:r>
          </a:p>
          <a:p>
            <a:r>
              <a:rPr lang="en-GB" sz="2400" b="1" dirty="0">
                <a:latin typeface="Century Gothic" charset="0"/>
                <a:ea typeface="MS PGothic" charset="0"/>
              </a:rPr>
              <a:t>Help you </a:t>
            </a:r>
          </a:p>
          <a:p>
            <a:pPr lvl="1">
              <a:buFont typeface="Courier New" charset="0"/>
              <a:buChar char="o"/>
            </a:pPr>
            <a:r>
              <a:rPr lang="en-GB" sz="2000" dirty="0">
                <a:latin typeface="Century Gothic" charset="0"/>
                <a:ea typeface="MS PGothic" charset="0"/>
              </a:rPr>
              <a:t>Understand the bigger picture within religion</a:t>
            </a:r>
          </a:p>
          <a:p>
            <a:pPr marL="0" indent="0">
              <a:buNone/>
            </a:pPr>
            <a:endParaRPr lang="en-GB" dirty="0">
              <a:latin typeface="Calibri" charset="0"/>
              <a:ea typeface="MS PGothic"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1" descr="image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itle 19"/>
          <p:cNvSpPr>
            <a:spLocks noGrp="1"/>
          </p:cNvSpPr>
          <p:nvPr>
            <p:ph type="title"/>
          </p:nvPr>
        </p:nvSpPr>
        <p:spPr>
          <a:xfrm>
            <a:off x="457200" y="485775"/>
            <a:ext cx="8229600" cy="1143000"/>
          </a:xfrm>
        </p:spPr>
        <p:txBody>
          <a:bodyPr/>
          <a:lstStyle/>
          <a:p>
            <a:pPr eaLnBrk="1" hangingPunct="1"/>
            <a:r>
              <a:rPr lang="en-GB" b="1">
                <a:latin typeface="Century Gothic" charset="0"/>
                <a:ea typeface="MS PGothic" charset="0"/>
                <a:cs typeface="Arial Unicode MS" charset="0"/>
              </a:rPr>
              <a:t>Wrap up</a:t>
            </a:r>
          </a:p>
        </p:txBody>
      </p:sp>
      <p:sp>
        <p:nvSpPr>
          <p:cNvPr id="34821" name="Content Placeholder 20"/>
          <p:cNvSpPr>
            <a:spLocks noGrp="1"/>
          </p:cNvSpPr>
          <p:nvPr>
            <p:ph idx="1"/>
          </p:nvPr>
        </p:nvSpPr>
        <p:spPr>
          <a:xfrm>
            <a:off x="457200" y="1600200"/>
            <a:ext cx="8229600" cy="4276725"/>
          </a:xfrm>
        </p:spPr>
        <p:txBody>
          <a:bodyPr/>
          <a:lstStyle/>
          <a:p>
            <a:pPr algn="ctr" eaLnBrk="1" hangingPunct="1">
              <a:lnSpc>
                <a:spcPct val="80000"/>
              </a:lnSpc>
              <a:buFont typeface="Arial" charset="0"/>
              <a:buNone/>
            </a:pPr>
            <a:endParaRPr lang="en-GB" sz="3600">
              <a:latin typeface="Calibri" charset="0"/>
              <a:ea typeface="MS PGothic" charset="0"/>
            </a:endParaRPr>
          </a:p>
          <a:p>
            <a:pPr algn="ctr" eaLnBrk="1" hangingPunct="1">
              <a:lnSpc>
                <a:spcPct val="80000"/>
              </a:lnSpc>
              <a:buFont typeface="Arial" charset="0"/>
              <a:buNone/>
            </a:pPr>
            <a:endParaRPr lang="en-GB" sz="3600">
              <a:latin typeface="Calibri" charset="0"/>
              <a:ea typeface="MS PGothic" charset="0"/>
            </a:endParaRPr>
          </a:p>
          <a:p>
            <a:pPr algn="ctr" eaLnBrk="1" hangingPunct="1">
              <a:lnSpc>
                <a:spcPct val="80000"/>
              </a:lnSpc>
              <a:buFont typeface="Arial" charset="0"/>
              <a:buNone/>
            </a:pPr>
            <a:r>
              <a:rPr lang="en-GB" sz="4800" b="1">
                <a:latin typeface="Century Gothic" charset="0"/>
                <a:ea typeface="MS PGothic" charset="0"/>
                <a:cs typeface="Arial Unicode MS" charset="0"/>
              </a:rPr>
              <a:t>Any questions?</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11" descr="image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Title 19"/>
          <p:cNvSpPr>
            <a:spLocks noGrp="1"/>
          </p:cNvSpPr>
          <p:nvPr>
            <p:ph type="title"/>
          </p:nvPr>
        </p:nvSpPr>
        <p:spPr>
          <a:xfrm>
            <a:off x="395288" y="476250"/>
            <a:ext cx="8229600" cy="1143000"/>
          </a:xfrm>
        </p:spPr>
        <p:txBody>
          <a:bodyPr/>
          <a:lstStyle/>
          <a:p>
            <a:pPr eaLnBrk="1" hangingPunct="1"/>
            <a:r>
              <a:rPr lang="en-GB" b="1">
                <a:latin typeface="Century Gothic" charset="0"/>
                <a:ea typeface="MS PGothic" charset="0"/>
                <a:cs typeface="Arial Unicode MS" charset="0"/>
              </a:rPr>
              <a:t>Contact us</a:t>
            </a:r>
          </a:p>
        </p:txBody>
      </p:sp>
      <p:sp>
        <p:nvSpPr>
          <p:cNvPr id="35845" name="Content Placeholder 20"/>
          <p:cNvSpPr>
            <a:spLocks noGrp="1"/>
          </p:cNvSpPr>
          <p:nvPr>
            <p:ph idx="1"/>
          </p:nvPr>
        </p:nvSpPr>
        <p:spPr>
          <a:xfrm>
            <a:off x="457200" y="1600200"/>
            <a:ext cx="8229600" cy="4276725"/>
          </a:xfrm>
        </p:spPr>
        <p:txBody>
          <a:bodyPr/>
          <a:lstStyle/>
          <a:p>
            <a:pPr algn="ctr" eaLnBrk="1" hangingPunct="1">
              <a:lnSpc>
                <a:spcPct val="80000"/>
              </a:lnSpc>
              <a:buFont typeface="Arial" charset="0"/>
              <a:buNone/>
            </a:pPr>
            <a:r>
              <a:rPr lang="en-GB" sz="2400">
                <a:latin typeface="Century Gothic" charset="0"/>
                <a:ea typeface="MS PGothic" charset="0"/>
                <a:cs typeface="Arial Unicode MS" charset="0"/>
              </a:rPr>
              <a:t>For further information about the webinar series and how Interfaith Explorers can support you visit: </a:t>
            </a:r>
          </a:p>
          <a:p>
            <a:pPr algn="ctr" eaLnBrk="1" hangingPunct="1">
              <a:lnSpc>
                <a:spcPct val="80000"/>
              </a:lnSpc>
              <a:buFont typeface="Arial" charset="0"/>
              <a:buNone/>
            </a:pPr>
            <a:endParaRPr lang="en-GB" sz="2400">
              <a:latin typeface="Century Gothic" charset="0"/>
              <a:ea typeface="MS PGothic" charset="0"/>
              <a:cs typeface="Arial Unicode MS" charset="0"/>
            </a:endParaRPr>
          </a:p>
          <a:p>
            <a:pPr algn="ctr" eaLnBrk="1" hangingPunct="1">
              <a:lnSpc>
                <a:spcPct val="80000"/>
              </a:lnSpc>
              <a:buFont typeface="Arial" charset="0"/>
              <a:buNone/>
            </a:pPr>
            <a:r>
              <a:rPr lang="en-GB" sz="2400">
                <a:latin typeface="Century Gothic" charset="0"/>
                <a:ea typeface="MS PGothic" charset="0"/>
                <a:cs typeface="Arial Unicode MS" charset="0"/>
              </a:rPr>
              <a:t>www.interfaithexplorers.com</a:t>
            </a:r>
          </a:p>
          <a:p>
            <a:pPr algn="ctr" eaLnBrk="1" hangingPunct="1">
              <a:lnSpc>
                <a:spcPct val="80000"/>
              </a:lnSpc>
              <a:buFont typeface="Arial" charset="0"/>
              <a:buNone/>
            </a:pPr>
            <a:endParaRPr lang="en-GB" sz="2400">
              <a:latin typeface="Century Gothic" charset="0"/>
              <a:ea typeface="MS PGothic" charset="0"/>
              <a:cs typeface="Arial Unicode MS" charset="0"/>
            </a:endParaRPr>
          </a:p>
          <a:p>
            <a:pPr algn="ctr" eaLnBrk="1" hangingPunct="1">
              <a:lnSpc>
                <a:spcPct val="80000"/>
              </a:lnSpc>
              <a:buFont typeface="Arial" charset="0"/>
              <a:buNone/>
            </a:pPr>
            <a:r>
              <a:rPr lang="en-GB" sz="1800">
                <a:latin typeface="Century Gothic" charset="0"/>
                <a:ea typeface="MS PGothic" charset="0"/>
                <a:cs typeface="Arial Unicode MS" charset="0"/>
              </a:rPr>
              <a:t>or contact </a:t>
            </a:r>
          </a:p>
          <a:p>
            <a:pPr algn="ctr" eaLnBrk="1" hangingPunct="1">
              <a:lnSpc>
                <a:spcPct val="80000"/>
              </a:lnSpc>
              <a:buFont typeface="Arial" charset="0"/>
              <a:buNone/>
            </a:pPr>
            <a:endParaRPr lang="en-GB" sz="2400">
              <a:latin typeface="Century Gothic" charset="0"/>
              <a:ea typeface="MS PGothic" charset="0"/>
              <a:cs typeface="Arial Unicode MS" charset="0"/>
            </a:endParaRPr>
          </a:p>
          <a:p>
            <a:pPr algn="ctr" eaLnBrk="1" hangingPunct="1">
              <a:lnSpc>
                <a:spcPct val="80000"/>
              </a:lnSpc>
              <a:buFont typeface="Arial" charset="0"/>
              <a:buNone/>
            </a:pPr>
            <a:r>
              <a:rPr lang="en-GB" sz="2400">
                <a:latin typeface="Century Gothic" charset="0"/>
                <a:ea typeface="MS PGothic" charset="0"/>
                <a:cs typeface="Arial Unicode MS" charset="0"/>
              </a:rPr>
              <a:t>Rokhsana Fiaz OBE </a:t>
            </a:r>
          </a:p>
          <a:p>
            <a:pPr algn="ctr" eaLnBrk="1" hangingPunct="1">
              <a:lnSpc>
                <a:spcPct val="80000"/>
              </a:lnSpc>
              <a:buFont typeface="Arial" charset="0"/>
              <a:buNone/>
            </a:pPr>
            <a:r>
              <a:rPr lang="en-GB" sz="2400">
                <a:latin typeface="Century Gothic" charset="0"/>
                <a:ea typeface="MS PGothic" charset="0"/>
                <a:cs typeface="Arial Unicode MS" charset="0"/>
              </a:rPr>
              <a:t>Chief Executive </a:t>
            </a:r>
          </a:p>
          <a:p>
            <a:pPr algn="ctr" eaLnBrk="1" hangingPunct="1">
              <a:lnSpc>
                <a:spcPct val="80000"/>
              </a:lnSpc>
              <a:buFont typeface="Arial" charset="0"/>
              <a:buNone/>
            </a:pPr>
            <a:r>
              <a:rPr lang="en-GB" sz="2400">
                <a:latin typeface="Century Gothic" charset="0"/>
                <a:ea typeface="MS PGothic" charset="0"/>
                <a:cs typeface="Arial Unicode MS" charset="0"/>
              </a:rPr>
              <a:t>Maimonides Interfaith Foundation </a:t>
            </a:r>
          </a:p>
          <a:p>
            <a:pPr algn="ctr" eaLnBrk="1" hangingPunct="1">
              <a:lnSpc>
                <a:spcPct val="80000"/>
              </a:lnSpc>
              <a:buFont typeface="Arial" charset="0"/>
              <a:buNone/>
            </a:pPr>
            <a:r>
              <a:rPr lang="en-GB" sz="2400">
                <a:latin typeface="Century Gothic" charset="0"/>
                <a:ea typeface="MS PGothic" charset="0"/>
                <a:cs typeface="Arial Unicode MS" charset="0"/>
              </a:rPr>
              <a:t>rokhsana@maimonides-foundation.org</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11" descr="image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itle 19"/>
          <p:cNvSpPr>
            <a:spLocks noGrp="1"/>
          </p:cNvSpPr>
          <p:nvPr>
            <p:ph type="title"/>
          </p:nvPr>
        </p:nvSpPr>
        <p:spPr>
          <a:xfrm>
            <a:off x="457200" y="485775"/>
            <a:ext cx="8229600" cy="1143000"/>
          </a:xfrm>
        </p:spPr>
        <p:txBody>
          <a:bodyPr/>
          <a:lstStyle/>
          <a:p>
            <a:pPr eaLnBrk="1" hangingPunct="1"/>
            <a:r>
              <a:rPr lang="en-GB" b="1">
                <a:latin typeface="Century Gothic" charset="0"/>
                <a:ea typeface="MS PGothic" charset="0"/>
                <a:cs typeface="Arial Unicode MS" charset="0"/>
              </a:rPr>
              <a:t>Webinars</a:t>
            </a:r>
          </a:p>
        </p:txBody>
      </p:sp>
      <p:sp>
        <p:nvSpPr>
          <p:cNvPr id="16389" name="Content Placeholder 20"/>
          <p:cNvSpPr>
            <a:spLocks noGrp="1"/>
          </p:cNvSpPr>
          <p:nvPr>
            <p:ph idx="1"/>
          </p:nvPr>
        </p:nvSpPr>
        <p:spPr>
          <a:xfrm>
            <a:off x="457200" y="1600200"/>
            <a:ext cx="8229600" cy="3989388"/>
          </a:xfrm>
        </p:spPr>
        <p:txBody>
          <a:bodyPr/>
          <a:lstStyle/>
          <a:p>
            <a:pPr algn="just" eaLnBrk="1" hangingPunct="1"/>
            <a:r>
              <a:rPr lang="en-GB" sz="2800">
                <a:latin typeface="Century Gothic" charset="0"/>
                <a:ea typeface="MS PGothic" charset="0"/>
                <a:cs typeface="Arial Unicode MS" charset="0"/>
              </a:rPr>
              <a:t>Support teachers in their work around interfaith dialogue and RE; as well as PSHE and Citizenship learning in schools</a:t>
            </a:r>
          </a:p>
          <a:p>
            <a:pPr algn="just" eaLnBrk="1" hangingPunct="1">
              <a:buFont typeface="Arial" charset="0"/>
              <a:buNone/>
            </a:pPr>
            <a:endParaRPr lang="en-GB" sz="2800">
              <a:latin typeface="Century Gothic" charset="0"/>
              <a:ea typeface="MS PGothic" charset="0"/>
              <a:cs typeface="Arial Unicode MS" charset="0"/>
            </a:endParaRPr>
          </a:p>
          <a:p>
            <a:pPr algn="just" eaLnBrk="1" hangingPunct="1"/>
            <a:r>
              <a:rPr lang="en-GB" sz="2800">
                <a:latin typeface="Century Gothic" charset="0"/>
                <a:ea typeface="MS PGothic" charset="0"/>
                <a:cs typeface="Arial Unicode MS" charset="0"/>
              </a:rPr>
              <a:t>Offers a space for teachers to come together and think about issues arising from classroom practice in these areas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1" descr="image0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9"/>
          <p:cNvSpPr>
            <a:spLocks noGrp="1"/>
          </p:cNvSpPr>
          <p:nvPr>
            <p:ph type="title"/>
          </p:nvPr>
        </p:nvSpPr>
        <p:spPr>
          <a:xfrm>
            <a:off x="457200" y="485775"/>
            <a:ext cx="8229600" cy="1143000"/>
          </a:xfrm>
        </p:spPr>
        <p:txBody>
          <a:bodyPr/>
          <a:lstStyle/>
          <a:p>
            <a:pPr eaLnBrk="1" hangingPunct="1"/>
            <a:r>
              <a:rPr lang="en-GB" b="1">
                <a:latin typeface="Century Gothic" charset="0"/>
                <a:ea typeface="MS PGothic" charset="0"/>
                <a:cs typeface="Arial Unicode MS" charset="0"/>
              </a:rPr>
              <a:t>Webinar Presenters</a:t>
            </a:r>
          </a:p>
        </p:txBody>
      </p:sp>
      <p:sp>
        <p:nvSpPr>
          <p:cNvPr id="17413" name="Content Placeholder 20"/>
          <p:cNvSpPr>
            <a:spLocks noGrp="1"/>
          </p:cNvSpPr>
          <p:nvPr>
            <p:ph idx="1"/>
          </p:nvPr>
        </p:nvSpPr>
        <p:spPr>
          <a:xfrm>
            <a:off x="457200" y="1600200"/>
            <a:ext cx="8362950" cy="4525963"/>
          </a:xfrm>
        </p:spPr>
        <p:txBody>
          <a:bodyPr/>
          <a:lstStyle/>
          <a:p>
            <a:pPr eaLnBrk="1" hangingPunct="1"/>
            <a:r>
              <a:rPr lang="en-US" sz="2800" b="1" dirty="0">
                <a:latin typeface="Century Gothic"/>
                <a:ea typeface="MS PGothic" charset="0"/>
                <a:cs typeface="Century Gothic"/>
              </a:rPr>
              <a:t>Claire Clinton</a:t>
            </a:r>
          </a:p>
          <a:p>
            <a:pPr lvl="1" eaLnBrk="1" hangingPunct="1">
              <a:buFont typeface="Courier New" charset="0"/>
              <a:buChar char="o"/>
            </a:pPr>
            <a:r>
              <a:rPr lang="en-US" sz="2400" dirty="0">
                <a:latin typeface="Century Gothic"/>
                <a:ea typeface="MS PGothic" charset="0"/>
                <a:cs typeface="Century Gothic"/>
              </a:rPr>
              <a:t>An experienced teacher within EYFS, Primary and Secondary education</a:t>
            </a:r>
          </a:p>
          <a:p>
            <a:pPr lvl="1" eaLnBrk="1" hangingPunct="1">
              <a:buFont typeface="Courier New" charset="0"/>
              <a:buChar char="o"/>
            </a:pPr>
            <a:r>
              <a:rPr lang="en-US" sz="2400" dirty="0">
                <a:latin typeface="Century Gothic"/>
                <a:ea typeface="MS PGothic" charset="0"/>
                <a:cs typeface="Century Gothic"/>
              </a:rPr>
              <a:t>She has over 20 years of classroom experience, and 16 years of advisory work at a national and local level</a:t>
            </a:r>
          </a:p>
          <a:p>
            <a:pPr lvl="1" eaLnBrk="1" hangingPunct="1">
              <a:buFont typeface="Courier New" charset="0"/>
              <a:buChar char="o"/>
            </a:pPr>
            <a:r>
              <a:rPr lang="en-US" sz="2400" dirty="0" smtClean="0">
                <a:latin typeface="Century Gothic"/>
                <a:ea typeface="MS PGothic" charset="0"/>
                <a:cs typeface="Century Gothic"/>
              </a:rPr>
              <a:t>For the past 8-years has been the Religious </a:t>
            </a:r>
            <a:r>
              <a:rPr lang="en-US" sz="2400" dirty="0">
                <a:latin typeface="Century Gothic"/>
                <a:ea typeface="MS PGothic" charset="0"/>
                <a:cs typeface="Century Gothic"/>
              </a:rPr>
              <a:t>Education Advisor for the London Borough of </a:t>
            </a:r>
            <a:r>
              <a:rPr lang="en-US" sz="2400" dirty="0" smtClean="0">
                <a:latin typeface="Century Gothic"/>
                <a:ea typeface="MS PGothic" charset="0"/>
                <a:cs typeface="Century Gothic"/>
              </a:rPr>
              <a:t>Newham</a:t>
            </a:r>
            <a:endParaRPr lang="en-US" sz="2400" dirty="0">
              <a:latin typeface="Century Gothic"/>
              <a:ea typeface="MS PGothic" charset="0"/>
              <a:cs typeface="Century Gothic"/>
            </a:endParaRPr>
          </a:p>
          <a:p>
            <a:pPr lvl="1" eaLnBrk="1" hangingPunct="1">
              <a:buFont typeface="Arial" charset="0"/>
              <a:buNone/>
            </a:pPr>
            <a:endParaRPr lang="en-US" sz="1800" dirty="0">
              <a:latin typeface="Arial Unicode MS" charset="0"/>
              <a:ea typeface="MS PGothic" charset="0"/>
            </a:endParaRPr>
          </a:p>
          <a:p>
            <a:pPr lvl="1" eaLnBrk="1" hangingPunct="1">
              <a:buFont typeface="Arial" charset="0"/>
              <a:buNone/>
            </a:pPr>
            <a:endParaRPr lang="en-US" sz="800" dirty="0">
              <a:latin typeface="Arial Unicode MS"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3550" y="5792788"/>
            <a:ext cx="2376488"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11" descr="image00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6435725"/>
            <a:ext cx="12588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itle 19"/>
          <p:cNvSpPr>
            <a:spLocks noGrp="1"/>
          </p:cNvSpPr>
          <p:nvPr>
            <p:ph type="title"/>
          </p:nvPr>
        </p:nvSpPr>
        <p:spPr>
          <a:xfrm>
            <a:off x="457200" y="485775"/>
            <a:ext cx="8229600" cy="1143000"/>
          </a:xfrm>
        </p:spPr>
        <p:txBody>
          <a:bodyPr/>
          <a:lstStyle/>
          <a:p>
            <a:pPr eaLnBrk="1" hangingPunct="1"/>
            <a:r>
              <a:rPr lang="en-GB" b="1" dirty="0">
                <a:latin typeface="Century Gothic" charset="0"/>
                <a:ea typeface="MS PGothic" charset="0"/>
                <a:cs typeface="Arial Unicode MS" charset="0"/>
              </a:rPr>
              <a:t>Session objectives</a:t>
            </a:r>
          </a:p>
        </p:txBody>
      </p:sp>
      <p:sp>
        <p:nvSpPr>
          <p:cNvPr id="7173" name="Content Placeholder 20"/>
          <p:cNvSpPr>
            <a:spLocks noGrp="1"/>
          </p:cNvSpPr>
          <p:nvPr>
            <p:ph idx="1"/>
          </p:nvPr>
        </p:nvSpPr>
        <p:spPr>
          <a:xfrm>
            <a:off x="457200" y="1700213"/>
            <a:ext cx="8435975" cy="4425950"/>
          </a:xfrm>
        </p:spPr>
        <p:txBody>
          <a:bodyPr/>
          <a:lstStyle/>
          <a:p>
            <a:r>
              <a:rPr lang="en-US" sz="2000" dirty="0" smtClean="0">
                <a:latin typeface="Century Gothic" charset="0"/>
                <a:ea typeface="MS PGothic" charset="0"/>
              </a:rPr>
              <a:t>Help practitioners understand what is meant by extremism in the context of the Government’s Prevent strategy and the new public duty on schools; </a:t>
            </a:r>
          </a:p>
          <a:p>
            <a:r>
              <a:rPr lang="en-US" sz="2000" dirty="0" smtClean="0">
                <a:latin typeface="Century Gothic" charset="0"/>
                <a:ea typeface="MS PGothic" charset="0"/>
              </a:rPr>
              <a:t>Explore </a:t>
            </a:r>
            <a:r>
              <a:rPr lang="en-US" sz="2000" dirty="0">
                <a:latin typeface="Century Gothic" charset="0"/>
                <a:ea typeface="MS PGothic" charset="0"/>
              </a:rPr>
              <a:t>Ofsted requirements for schools to </a:t>
            </a:r>
            <a:r>
              <a:rPr lang="en-US" sz="2000" dirty="0" smtClean="0">
                <a:latin typeface="Century Gothic" charset="0"/>
                <a:ea typeface="MS PGothic" charset="0"/>
              </a:rPr>
              <a:t>promote and support: </a:t>
            </a:r>
            <a:endParaRPr lang="en-US" sz="2000" dirty="0">
              <a:latin typeface="Century Gothic" charset="0"/>
              <a:ea typeface="MS PGothic" charset="0"/>
            </a:endParaRPr>
          </a:p>
          <a:p>
            <a:pPr lvl="1">
              <a:buFont typeface="Courier New" charset="0"/>
              <a:buChar char="o"/>
            </a:pPr>
            <a:r>
              <a:rPr lang="en-US" sz="1600" i="1" dirty="0">
                <a:latin typeface="Century Gothic" charset="0"/>
                <a:ea typeface="MS PGothic" charset="0"/>
              </a:rPr>
              <a:t>Fundamental British values </a:t>
            </a:r>
          </a:p>
          <a:p>
            <a:pPr lvl="1">
              <a:buFont typeface="Courier New" charset="0"/>
              <a:buChar char="o"/>
            </a:pPr>
            <a:r>
              <a:rPr lang="en-US" sz="1600" i="1" dirty="0" smtClean="0">
                <a:latin typeface="Century Gothic" charset="0"/>
                <a:ea typeface="MS PGothic" charset="0"/>
              </a:rPr>
              <a:t>Behaviour </a:t>
            </a:r>
            <a:r>
              <a:rPr lang="en-US" sz="1600" i="1" dirty="0">
                <a:latin typeface="Century Gothic" charset="0"/>
                <a:ea typeface="MS PGothic" charset="0"/>
              </a:rPr>
              <a:t>and safety of </a:t>
            </a:r>
            <a:r>
              <a:rPr lang="en-US" sz="1600" i="1" dirty="0" smtClean="0">
                <a:latin typeface="Century Gothic" charset="0"/>
                <a:ea typeface="MS PGothic" charset="0"/>
              </a:rPr>
              <a:t>pupils in school</a:t>
            </a:r>
            <a:endParaRPr lang="en-US" sz="1600" i="1" dirty="0">
              <a:latin typeface="Century Gothic" charset="0"/>
              <a:ea typeface="MS PGothic" charset="0"/>
            </a:endParaRPr>
          </a:p>
          <a:p>
            <a:r>
              <a:rPr lang="en-GB" sz="2000" dirty="0" smtClean="0">
                <a:latin typeface="Century Gothic" charset="0"/>
                <a:ea typeface="MS PGothic" charset="0"/>
              </a:rPr>
              <a:t>Highlight effective ways to facilitate classroom discussions about extremism and extreme views; </a:t>
            </a:r>
          </a:p>
          <a:p>
            <a:r>
              <a:rPr lang="en-US" sz="2000" dirty="0" smtClean="0">
                <a:latin typeface="Century Gothic" charset="0"/>
                <a:ea typeface="MS PGothic" charset="0"/>
              </a:rPr>
              <a:t>To </a:t>
            </a:r>
            <a:r>
              <a:rPr lang="en-US" sz="2000" dirty="0">
                <a:latin typeface="Century Gothic" charset="0"/>
                <a:ea typeface="MS PGothic" charset="0"/>
              </a:rPr>
              <a:t>consider best practice </a:t>
            </a:r>
            <a:r>
              <a:rPr lang="en-US" sz="2000" dirty="0" smtClean="0">
                <a:latin typeface="Century Gothic" charset="0"/>
                <a:ea typeface="MS PGothic" charset="0"/>
              </a:rPr>
              <a:t>in </a:t>
            </a:r>
            <a:r>
              <a:rPr lang="en-US" sz="2000" dirty="0">
                <a:latin typeface="Century Gothic" charset="0"/>
                <a:ea typeface="MS PGothic" charset="0"/>
              </a:rPr>
              <a:t>challenging </a:t>
            </a:r>
            <a:r>
              <a:rPr lang="en-US" sz="2000" dirty="0" smtClean="0">
                <a:latin typeface="Century Gothic" charset="0"/>
                <a:ea typeface="MS PGothic" charset="0"/>
              </a:rPr>
              <a:t>risks associated with extremism; </a:t>
            </a:r>
            <a:endParaRPr lang="en-US" sz="2000" dirty="0">
              <a:latin typeface="Century Gothic" charset="0"/>
              <a:ea typeface="MS PGothic" charset="0"/>
            </a:endParaRPr>
          </a:p>
          <a:p>
            <a:r>
              <a:rPr lang="en-US" sz="2000" dirty="0" smtClean="0">
                <a:latin typeface="Century Gothic" charset="0"/>
                <a:ea typeface="MS PGothic" charset="0"/>
              </a:rPr>
              <a:t>Explore the risks in challenging extremist behaviour shown by pupils – including how to deal with parents. </a:t>
            </a:r>
            <a:endParaRPr lang="en-US" sz="2000" dirty="0">
              <a:latin typeface="Century Gothic" charset="0"/>
              <a:ea typeface="MS PGothic"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 calcmode="lin" valueType="num">
                                      <p:cBhvr additive="base">
                                        <p:cTn id="7" dur="500" fill="hold"/>
                                        <p:tgtEl>
                                          <p:spTgt spid="71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3">
                                            <p:txEl>
                                              <p:pRg st="1" end="1"/>
                                            </p:txEl>
                                          </p:spTgt>
                                        </p:tgtEl>
                                        <p:attrNameLst>
                                          <p:attrName>style.visibility</p:attrName>
                                        </p:attrNameLst>
                                      </p:cBhvr>
                                      <p:to>
                                        <p:strVal val="visible"/>
                                      </p:to>
                                    </p:set>
                                    <p:anim calcmode="lin" valueType="num">
                                      <p:cBhvr additive="base">
                                        <p:cTn id="13" dur="500" fill="hold"/>
                                        <p:tgtEl>
                                          <p:spTgt spid="71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173">
                                            <p:txEl>
                                              <p:pRg st="2" end="2"/>
                                            </p:txEl>
                                          </p:spTgt>
                                        </p:tgtEl>
                                        <p:attrNameLst>
                                          <p:attrName>style.visibility</p:attrName>
                                        </p:attrNameLst>
                                      </p:cBhvr>
                                      <p:to>
                                        <p:strVal val="visible"/>
                                      </p:to>
                                    </p:set>
                                    <p:anim calcmode="lin" valueType="num">
                                      <p:cBhvr additive="base">
                                        <p:cTn id="19" dur="500" fill="hold"/>
                                        <p:tgtEl>
                                          <p:spTgt spid="717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173">
                                            <p:txEl>
                                              <p:pRg st="3" end="3"/>
                                            </p:txEl>
                                          </p:spTgt>
                                        </p:tgtEl>
                                        <p:attrNameLst>
                                          <p:attrName>style.visibility</p:attrName>
                                        </p:attrNameLst>
                                      </p:cBhvr>
                                      <p:to>
                                        <p:strVal val="visible"/>
                                      </p:to>
                                    </p:set>
                                    <p:anim calcmode="lin" valueType="num">
                                      <p:cBhvr additive="base">
                                        <p:cTn id="25" dur="500" fill="hold"/>
                                        <p:tgtEl>
                                          <p:spTgt spid="717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173">
                                            <p:txEl>
                                              <p:pRg st="5" end="5"/>
                                            </p:txEl>
                                          </p:spTgt>
                                        </p:tgtEl>
                                        <p:attrNameLst>
                                          <p:attrName>style.visibility</p:attrName>
                                        </p:attrNameLst>
                                      </p:cBhvr>
                                      <p:to>
                                        <p:strVal val="visible"/>
                                      </p:to>
                                    </p:set>
                                    <p:anim calcmode="lin" valueType="num">
                                      <p:cBhvr additive="base">
                                        <p:cTn id="31" dur="500" fill="hold"/>
                                        <p:tgtEl>
                                          <p:spTgt spid="717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173">
                                            <p:txEl>
                                              <p:pRg st="4" end="4"/>
                                            </p:txEl>
                                          </p:spTgt>
                                        </p:tgtEl>
                                        <p:attrNameLst>
                                          <p:attrName>style.visibility</p:attrName>
                                        </p:attrNameLst>
                                      </p:cBhvr>
                                      <p:to>
                                        <p:strVal val="visible"/>
                                      </p:to>
                                    </p:set>
                                    <p:anim calcmode="lin" valueType="num">
                                      <p:cBhvr additive="base">
                                        <p:cTn id="37" dur="500" fill="hold"/>
                                        <p:tgtEl>
                                          <p:spTgt spid="717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7173">
                                            <p:txEl>
                                              <p:pRg st="6" end="6"/>
                                            </p:txEl>
                                          </p:spTgt>
                                        </p:tgtEl>
                                        <p:attrNameLst>
                                          <p:attrName>style.visibility</p:attrName>
                                        </p:attrNameLst>
                                      </p:cBhvr>
                                      <p:to>
                                        <p:strVal val="visible"/>
                                      </p:to>
                                    </p:set>
                                    <p:anim calcmode="lin" valueType="num">
                                      <p:cBhvr additive="base">
                                        <p:cTn id="43" dur="500" fill="hold"/>
                                        <p:tgtEl>
                                          <p:spTgt spid="717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b="1" dirty="0" smtClean="0">
                <a:latin typeface="Century Gothic"/>
                <a:ea typeface="MS PGothic" charset="0"/>
                <a:cs typeface="Century Gothic"/>
              </a:rPr>
              <a:t>Preventing Extremism (1)</a:t>
            </a:r>
            <a:endParaRPr lang="en-GB" b="1" dirty="0">
              <a:latin typeface="Century Gothic"/>
              <a:ea typeface="MS PGothic" charset="0"/>
              <a:cs typeface="Century Gothic"/>
            </a:endParaRPr>
          </a:p>
        </p:txBody>
      </p:sp>
      <p:sp>
        <p:nvSpPr>
          <p:cNvPr id="3" name="Content Placeholder 2"/>
          <p:cNvSpPr>
            <a:spLocks noGrp="1"/>
          </p:cNvSpPr>
          <p:nvPr>
            <p:ph idx="1"/>
          </p:nvPr>
        </p:nvSpPr>
        <p:spPr>
          <a:xfrm>
            <a:off x="457200" y="1484313"/>
            <a:ext cx="8229600" cy="4525962"/>
          </a:xfrm>
        </p:spPr>
        <p:txBody>
          <a:bodyPr/>
          <a:lstStyle/>
          <a:p>
            <a:pPr>
              <a:spcBef>
                <a:spcPts val="0"/>
              </a:spcBef>
            </a:pPr>
            <a:r>
              <a:rPr lang="en-GB" sz="2000" dirty="0">
                <a:latin typeface="Century Gothic"/>
                <a:cs typeface="Century Gothic"/>
              </a:rPr>
              <a:t>T</a:t>
            </a:r>
            <a:r>
              <a:rPr lang="en-GB" sz="2000" dirty="0" smtClean="0">
                <a:latin typeface="Century Gothic"/>
                <a:cs typeface="Century Gothic"/>
              </a:rPr>
              <a:t>he </a:t>
            </a:r>
            <a:r>
              <a:rPr lang="en-GB" sz="2000" dirty="0">
                <a:latin typeface="Century Gothic"/>
                <a:cs typeface="Century Gothic"/>
              </a:rPr>
              <a:t>Government’s</a:t>
            </a:r>
            <a:r>
              <a:rPr lang="en-GB" sz="2000" dirty="0" smtClean="0">
                <a:latin typeface="Century Gothic"/>
                <a:cs typeface="Century Gothic"/>
              </a:rPr>
              <a:t> 2011 </a:t>
            </a:r>
            <a:r>
              <a:rPr lang="en-GB" sz="2000" b="1" dirty="0" smtClean="0">
                <a:latin typeface="Century Gothic"/>
                <a:cs typeface="Century Gothic"/>
              </a:rPr>
              <a:t>Prevent </a:t>
            </a:r>
            <a:r>
              <a:rPr lang="en-GB" sz="2000" b="1" dirty="0">
                <a:latin typeface="Century Gothic"/>
                <a:cs typeface="Century Gothic"/>
              </a:rPr>
              <a:t>strategy</a:t>
            </a:r>
            <a:r>
              <a:rPr lang="en-GB" sz="2000" dirty="0">
                <a:latin typeface="Century Gothic"/>
                <a:cs typeface="Century Gothic"/>
              </a:rPr>
              <a:t>, </a:t>
            </a:r>
            <a:r>
              <a:rPr lang="en-GB" sz="2000" dirty="0" smtClean="0">
                <a:latin typeface="Century Gothic"/>
                <a:cs typeface="Century Gothic"/>
              </a:rPr>
              <a:t>emphasises the importance of </a:t>
            </a:r>
            <a:r>
              <a:rPr lang="en-GB" sz="2000" i="1" dirty="0" smtClean="0">
                <a:latin typeface="Century Gothic"/>
                <a:cs typeface="Century Gothic"/>
              </a:rPr>
              <a:t>challenging extremist </a:t>
            </a:r>
            <a:r>
              <a:rPr lang="en-GB" sz="2000" i="1" dirty="0">
                <a:latin typeface="Century Gothic"/>
                <a:cs typeface="Century Gothic"/>
              </a:rPr>
              <a:t>ideas where they are used to legitimise terrorism and are shared by terrorist groups</a:t>
            </a:r>
            <a:r>
              <a:rPr lang="en-GB" sz="2000" dirty="0" smtClean="0">
                <a:latin typeface="Century Gothic"/>
                <a:cs typeface="Century Gothic"/>
              </a:rPr>
              <a:t>;</a:t>
            </a:r>
          </a:p>
          <a:p>
            <a:pPr marL="0" indent="0">
              <a:spcBef>
                <a:spcPts val="0"/>
              </a:spcBef>
              <a:buNone/>
            </a:pPr>
            <a:endParaRPr lang="en-GB" sz="1050" dirty="0">
              <a:latin typeface="Century Gothic"/>
              <a:cs typeface="Century Gothic"/>
            </a:endParaRPr>
          </a:p>
          <a:p>
            <a:pPr>
              <a:spcBef>
                <a:spcPts val="0"/>
              </a:spcBef>
            </a:pPr>
            <a:r>
              <a:rPr lang="en-GB" sz="2000" dirty="0" smtClean="0">
                <a:latin typeface="Century Gothic"/>
                <a:cs typeface="Century Gothic"/>
              </a:rPr>
              <a:t>The </a:t>
            </a:r>
            <a:r>
              <a:rPr lang="en-GB" sz="2000" dirty="0">
                <a:latin typeface="Century Gothic"/>
                <a:cs typeface="Century Gothic"/>
              </a:rPr>
              <a:t>Counter-Terrorism and Security Act 2015 places a general duty on a range of organisations </a:t>
            </a:r>
            <a:r>
              <a:rPr lang="en-GB" sz="2000" b="1" i="1" dirty="0">
                <a:latin typeface="Century Gothic"/>
                <a:cs typeface="Century Gothic"/>
              </a:rPr>
              <a:t>including schools </a:t>
            </a:r>
            <a:r>
              <a:rPr lang="en-GB" sz="2000" dirty="0">
                <a:latin typeface="Century Gothic"/>
                <a:cs typeface="Century Gothic"/>
              </a:rPr>
              <a:t>to prevent people being drawn into terrorism; </a:t>
            </a:r>
            <a:endParaRPr lang="en-GB" sz="2000" dirty="0" smtClean="0">
              <a:latin typeface="Century Gothic"/>
              <a:cs typeface="Century Gothic"/>
            </a:endParaRPr>
          </a:p>
          <a:p>
            <a:pPr marL="0" indent="0">
              <a:spcBef>
                <a:spcPts val="0"/>
              </a:spcBef>
              <a:buNone/>
            </a:pPr>
            <a:endParaRPr lang="en-GB" sz="1050" dirty="0" smtClean="0">
              <a:latin typeface="Century Gothic"/>
              <a:cs typeface="Century Gothic"/>
            </a:endParaRPr>
          </a:p>
          <a:p>
            <a:pPr algn="just">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solidFill>
                  <a:srgbClr val="000000"/>
                </a:solidFill>
                <a:latin typeface="Century Gothic"/>
                <a:ea typeface="ＭＳ 明朝"/>
                <a:cs typeface="Century Gothic"/>
              </a:rPr>
              <a:t>It links</a:t>
            </a:r>
            <a:r>
              <a:rPr lang="en-US" sz="2000" dirty="0" smtClean="0">
                <a:solidFill>
                  <a:srgbClr val="000000"/>
                </a:solidFill>
                <a:latin typeface="Century Gothic"/>
                <a:ea typeface="ＭＳ 明朝"/>
                <a:cs typeface="Century Gothic"/>
              </a:rPr>
              <a:t> to the </a:t>
            </a:r>
            <a:r>
              <a:rPr lang="en-US" sz="2000" dirty="0">
                <a:solidFill>
                  <a:srgbClr val="000000"/>
                </a:solidFill>
                <a:latin typeface="Century Gothic"/>
                <a:ea typeface="ＭＳ 明朝"/>
                <a:cs typeface="Century Gothic"/>
              </a:rPr>
              <a:t>legal requirement of all publicly funded schools to:</a:t>
            </a:r>
            <a:endParaRPr lang="en-GB" sz="2000" dirty="0">
              <a:latin typeface="Century Gothic"/>
              <a:ea typeface="ＭＳ 明朝"/>
              <a:cs typeface="Century Gothic"/>
            </a:endParaRPr>
          </a:p>
          <a:p>
            <a:pPr lvl="1" algn="just">
              <a:spcAft>
                <a:spcPts val="0"/>
              </a:spcAft>
              <a:buFont typeface="Courier New"/>
              <a:buChar char="o"/>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dirty="0" smtClean="0">
                <a:solidFill>
                  <a:srgbClr val="000000"/>
                </a:solidFill>
                <a:latin typeface="Century Gothic"/>
                <a:ea typeface="ＭＳ 明朝"/>
                <a:cs typeface="Century Gothic"/>
              </a:rPr>
              <a:t>Teach </a:t>
            </a:r>
            <a:r>
              <a:rPr lang="en-US" sz="1600" dirty="0">
                <a:solidFill>
                  <a:srgbClr val="000000"/>
                </a:solidFill>
                <a:latin typeface="Century Gothic"/>
                <a:ea typeface="ＭＳ 明朝"/>
                <a:cs typeface="Century Gothic"/>
              </a:rPr>
              <a:t>a broad and balanced curriculum which promotes fundamental British values in support of the spiritual, moral, social and cultural development of pupils;  </a:t>
            </a:r>
            <a:endParaRPr lang="en-GB" sz="1600" dirty="0" smtClean="0">
              <a:latin typeface="Century Gothic"/>
              <a:ea typeface="ＭＳ 明朝"/>
              <a:cs typeface="Century Gothic"/>
            </a:endParaRPr>
          </a:p>
          <a:p>
            <a:pPr lvl="1" algn="just">
              <a:spcAft>
                <a:spcPts val="0"/>
              </a:spcAft>
              <a:buFont typeface="Courier New"/>
              <a:buChar char="o"/>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dirty="0" smtClean="0">
                <a:solidFill>
                  <a:srgbClr val="000000"/>
                </a:solidFill>
                <a:latin typeface="Century Gothic"/>
                <a:ea typeface="ＭＳ 明朝"/>
                <a:cs typeface="Century Gothic"/>
              </a:rPr>
              <a:t>Promote </a:t>
            </a:r>
            <a:r>
              <a:rPr lang="en-US" sz="1600" dirty="0">
                <a:solidFill>
                  <a:srgbClr val="000000"/>
                </a:solidFill>
                <a:latin typeface="Century Gothic"/>
                <a:ea typeface="ＭＳ 明朝"/>
                <a:cs typeface="Century Gothic"/>
              </a:rPr>
              <a:t>community cohesion; </a:t>
            </a:r>
            <a:endParaRPr lang="en-US" sz="1600" dirty="0" smtClean="0">
              <a:solidFill>
                <a:srgbClr val="000000"/>
              </a:solidFill>
              <a:latin typeface="Century Gothic"/>
              <a:ea typeface="ＭＳ 明朝"/>
              <a:cs typeface="Century Gothic"/>
            </a:endParaRPr>
          </a:p>
          <a:p>
            <a:pPr lvl="1" algn="just">
              <a:spcAft>
                <a:spcPts val="0"/>
              </a:spcAft>
              <a:buFont typeface="Courier New"/>
              <a:buChar char="o"/>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dirty="0" smtClean="0">
                <a:solidFill>
                  <a:srgbClr val="000000"/>
                </a:solidFill>
                <a:latin typeface="Century Gothic"/>
                <a:ea typeface="ＭＳ 明朝"/>
                <a:cs typeface="Century Gothic"/>
              </a:rPr>
              <a:t>Ensure a duty of care </a:t>
            </a:r>
            <a:r>
              <a:rPr lang="en-GB" sz="1600" dirty="0" smtClean="0">
                <a:solidFill>
                  <a:srgbClr val="000000"/>
                </a:solidFill>
                <a:latin typeface="Century Gothic"/>
                <a:ea typeface="ＭＳ 明朝"/>
                <a:cs typeface="Century Gothic"/>
              </a:rPr>
              <a:t>to its pupils, including safeguarding them from the risk of being drawn into terrorism. </a:t>
            </a:r>
          </a:p>
          <a:p>
            <a:pPr marL="0" indent="0" algn="just">
              <a:spcAft>
                <a:spcPts val="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GB" sz="1100" dirty="0">
              <a:latin typeface="Century Gothic"/>
              <a:ea typeface="ＭＳ 明朝"/>
              <a:cs typeface="Century Gothic"/>
            </a:endParaRPr>
          </a:p>
          <a:p>
            <a:pPr marL="0" indent="0">
              <a:spcBef>
                <a:spcPts val="0"/>
              </a:spcBef>
              <a:buNone/>
            </a:pPr>
            <a:endParaRPr lang="en-GB" sz="2000" dirty="0">
              <a:latin typeface="Century Gothic"/>
              <a:cs typeface="Century Gothic"/>
            </a:endParaRPr>
          </a:p>
          <a:p>
            <a:pPr marL="0" indent="0">
              <a:spcBef>
                <a:spcPts val="0"/>
              </a:spcBef>
              <a:buNone/>
            </a:pPr>
            <a:endParaRPr lang="en-GB" sz="2000" dirty="0" smtClean="0">
              <a:latin typeface="Century Gothic"/>
              <a:cs typeface="Century Gothic"/>
            </a:endParaRPr>
          </a:p>
          <a:p>
            <a:pPr marL="0" indent="0">
              <a:lnSpc>
                <a:spcPct val="70000"/>
              </a:lnSpc>
              <a:spcBef>
                <a:spcPts val="0"/>
              </a:spcBef>
              <a:buNone/>
            </a:pPr>
            <a:r>
              <a:rPr lang="en-GB" dirty="0"/>
              <a:t> </a:t>
            </a:r>
          </a:p>
          <a:p>
            <a:pPr marL="0" indent="0">
              <a:buFont typeface="Arial" charset="0"/>
              <a:buNone/>
            </a:pPr>
            <a:endParaRPr lang="en-GB" dirty="0">
              <a:latin typeface="Calibri" charset="0"/>
              <a:ea typeface="MS PGothic"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b="1" dirty="0" smtClean="0">
                <a:latin typeface="Century Gothic"/>
                <a:ea typeface="MS PGothic" charset="0"/>
                <a:cs typeface="Century Gothic"/>
              </a:rPr>
              <a:t>Preventing Extremism (2)</a:t>
            </a:r>
            <a:endParaRPr lang="en-GB" b="1" dirty="0">
              <a:latin typeface="Century Gothic"/>
              <a:ea typeface="MS PGothic" charset="0"/>
              <a:cs typeface="Century Gothic"/>
            </a:endParaRPr>
          </a:p>
        </p:txBody>
      </p:sp>
      <p:sp>
        <p:nvSpPr>
          <p:cNvPr id="3" name="Content Placeholder 2"/>
          <p:cNvSpPr>
            <a:spLocks noGrp="1"/>
          </p:cNvSpPr>
          <p:nvPr>
            <p:ph idx="1"/>
          </p:nvPr>
        </p:nvSpPr>
        <p:spPr>
          <a:xfrm>
            <a:off x="457200" y="1484313"/>
            <a:ext cx="8229600" cy="4525962"/>
          </a:xfrm>
        </p:spPr>
        <p:txBody>
          <a:bodyPr/>
          <a:lstStyle/>
          <a:p>
            <a:pPr algn="just">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smtClean="0">
                <a:solidFill>
                  <a:srgbClr val="000000"/>
                </a:solidFill>
                <a:latin typeface="Century Gothic"/>
                <a:ea typeface="ＭＳ 明朝"/>
                <a:cs typeface="Century Gothic"/>
              </a:rPr>
              <a:t>It requires schools to address </a:t>
            </a:r>
            <a:r>
              <a:rPr lang="en-US" sz="1800" b="1" dirty="0" smtClean="0">
                <a:solidFill>
                  <a:srgbClr val="000000"/>
                </a:solidFill>
                <a:latin typeface="Century Gothic"/>
                <a:ea typeface="ＭＳ 明朝"/>
                <a:cs typeface="Century Gothic"/>
              </a:rPr>
              <a:t>violent </a:t>
            </a:r>
            <a:r>
              <a:rPr lang="en-US" sz="1800" b="1" dirty="0">
                <a:solidFill>
                  <a:srgbClr val="000000"/>
                </a:solidFill>
                <a:latin typeface="Century Gothic"/>
                <a:ea typeface="ＭＳ 明朝"/>
                <a:cs typeface="Century Gothic"/>
              </a:rPr>
              <a:t>extremism </a:t>
            </a:r>
            <a:r>
              <a:rPr lang="en-US" sz="1800" b="1" dirty="0" smtClean="0">
                <a:solidFill>
                  <a:srgbClr val="000000"/>
                </a:solidFill>
                <a:latin typeface="Century Gothic"/>
                <a:ea typeface="ＭＳ 明朝"/>
                <a:cs typeface="Century Gothic"/>
              </a:rPr>
              <a:t>and also </a:t>
            </a:r>
            <a:r>
              <a:rPr lang="en-US" sz="1800" b="1" dirty="0">
                <a:solidFill>
                  <a:srgbClr val="000000"/>
                </a:solidFill>
                <a:latin typeface="Century Gothic"/>
                <a:ea typeface="ＭＳ 明朝"/>
                <a:cs typeface="Century Gothic"/>
              </a:rPr>
              <a:t>non-violent extremism</a:t>
            </a:r>
            <a:r>
              <a:rPr lang="en-US" sz="1800" dirty="0">
                <a:solidFill>
                  <a:srgbClr val="000000"/>
                </a:solidFill>
                <a:latin typeface="Century Gothic"/>
                <a:ea typeface="ＭＳ 明朝"/>
                <a:cs typeface="Century Gothic"/>
              </a:rPr>
              <a:t>, which can create an atmosphere conducive to terrorism and can </a:t>
            </a:r>
            <a:r>
              <a:rPr lang="en-US" sz="1800" dirty="0" err="1">
                <a:solidFill>
                  <a:srgbClr val="000000"/>
                </a:solidFill>
                <a:latin typeface="Century Gothic"/>
                <a:ea typeface="ＭＳ 明朝"/>
                <a:cs typeface="Century Gothic"/>
              </a:rPr>
              <a:t>popularise</a:t>
            </a:r>
            <a:r>
              <a:rPr lang="en-US" sz="1800" dirty="0">
                <a:solidFill>
                  <a:srgbClr val="000000"/>
                </a:solidFill>
                <a:latin typeface="Century Gothic"/>
                <a:ea typeface="ＭＳ 明朝"/>
                <a:cs typeface="Century Gothic"/>
              </a:rPr>
              <a:t> views which terrorists exploit;</a:t>
            </a:r>
          </a:p>
          <a:p>
            <a:pPr marL="0" indent="0" algn="just">
              <a:spcAft>
                <a:spcPts val="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000" dirty="0">
                <a:solidFill>
                  <a:srgbClr val="000000"/>
                </a:solidFill>
                <a:latin typeface="Century Gothic"/>
                <a:ea typeface="ＭＳ 明朝"/>
                <a:cs typeface="Century Gothic"/>
              </a:rPr>
              <a:t> </a:t>
            </a:r>
            <a:endParaRPr lang="en-US" sz="700" dirty="0">
              <a:solidFill>
                <a:srgbClr val="000000"/>
              </a:solidFill>
              <a:latin typeface="Century Gothic"/>
              <a:ea typeface="ＭＳ 明朝"/>
              <a:cs typeface="Century Gothic"/>
            </a:endParaRPr>
          </a:p>
          <a:p>
            <a:pPr algn="just">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latin typeface="Century Gothic"/>
                <a:ea typeface="ＭＳ 明朝"/>
                <a:cs typeface="Century Gothic"/>
              </a:rPr>
              <a:t>Schools </a:t>
            </a:r>
            <a:r>
              <a:rPr lang="en-US" sz="1800" dirty="0" smtClean="0">
                <a:solidFill>
                  <a:srgbClr val="000000"/>
                </a:solidFill>
                <a:latin typeface="Century Gothic"/>
                <a:ea typeface="ＭＳ 明朝"/>
                <a:cs typeface="Century Gothic"/>
              </a:rPr>
              <a:t>should create </a:t>
            </a:r>
            <a:r>
              <a:rPr lang="en-US" sz="1800" dirty="0">
                <a:solidFill>
                  <a:srgbClr val="000000"/>
                </a:solidFill>
                <a:latin typeface="Century Gothic"/>
                <a:ea typeface="ＭＳ 明朝"/>
                <a:cs typeface="Century Gothic"/>
              </a:rPr>
              <a:t>safe spaces in which children and young people can understand and discuss sensitive topics, including terrorism and the extremist ideas that are part of the terrorist ideology and learn how to challenge these </a:t>
            </a:r>
            <a:r>
              <a:rPr lang="en-US" sz="1800" dirty="0" smtClean="0">
                <a:solidFill>
                  <a:srgbClr val="000000"/>
                </a:solidFill>
                <a:latin typeface="Century Gothic"/>
                <a:ea typeface="ＭＳ 明朝"/>
                <a:cs typeface="Century Gothic"/>
              </a:rPr>
              <a:t>ideas; </a:t>
            </a:r>
          </a:p>
          <a:p>
            <a:pPr marL="0" indent="0" algn="just">
              <a:spcAft>
                <a:spcPts val="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700" dirty="0" smtClean="0">
              <a:solidFill>
                <a:srgbClr val="000000"/>
              </a:solidFill>
              <a:latin typeface="Century Gothic"/>
              <a:ea typeface="ＭＳ 明朝"/>
              <a:cs typeface="Century Gothic"/>
            </a:endParaRPr>
          </a:p>
          <a:p>
            <a:r>
              <a:rPr lang="en-US" sz="1800" dirty="0">
                <a:latin typeface="Century Gothic"/>
                <a:cs typeface="Century Gothic"/>
              </a:rPr>
              <a:t>In fulfilling the new duty, </a:t>
            </a:r>
            <a:r>
              <a:rPr lang="en-US" sz="1800" dirty="0" smtClean="0">
                <a:latin typeface="Century Gothic"/>
                <a:cs typeface="Century Gothic"/>
              </a:rPr>
              <a:t>schools will be expected to </a:t>
            </a:r>
            <a:r>
              <a:rPr lang="en-US" sz="1800" dirty="0">
                <a:latin typeface="Century Gothic"/>
                <a:cs typeface="Century Gothic"/>
              </a:rPr>
              <a:t>demonstrate </a:t>
            </a:r>
            <a:r>
              <a:rPr lang="en-US" sz="1800" dirty="0" smtClean="0">
                <a:latin typeface="Century Gothic"/>
                <a:cs typeface="Century Gothic"/>
              </a:rPr>
              <a:t>effective procedures in: </a:t>
            </a:r>
            <a:endParaRPr lang="en-US" sz="1800" dirty="0">
              <a:latin typeface="Century Gothic"/>
              <a:cs typeface="Century Gothic"/>
            </a:endParaRPr>
          </a:p>
          <a:p>
            <a:pPr lvl="1">
              <a:buFont typeface="Courier New"/>
              <a:buChar char="o"/>
            </a:pPr>
            <a:r>
              <a:rPr lang="en-US" sz="1600" dirty="0">
                <a:latin typeface="Century Gothic"/>
                <a:cs typeface="Century Gothic"/>
              </a:rPr>
              <a:t>Risk </a:t>
            </a:r>
            <a:r>
              <a:rPr lang="en-US" sz="1600" dirty="0" smtClean="0">
                <a:latin typeface="Century Gothic"/>
                <a:cs typeface="Century Gothic"/>
              </a:rPr>
              <a:t>assessment</a:t>
            </a:r>
          </a:p>
          <a:p>
            <a:pPr lvl="1">
              <a:buFont typeface="Courier New"/>
              <a:buChar char="o"/>
            </a:pPr>
            <a:r>
              <a:rPr lang="en-US" sz="1600" dirty="0" smtClean="0">
                <a:latin typeface="Century Gothic"/>
                <a:ea typeface="ＭＳ 明朝"/>
                <a:cs typeface="Century Gothic"/>
              </a:rPr>
              <a:t>Working in partnership with Local Safeguarding Children Boards &amp; Channel Boards </a:t>
            </a:r>
          </a:p>
          <a:p>
            <a:pPr lvl="1">
              <a:buFont typeface="Courier New"/>
              <a:buChar char="o"/>
            </a:pPr>
            <a:r>
              <a:rPr lang="en-US" sz="1600" dirty="0" smtClean="0">
                <a:latin typeface="Century Gothic"/>
                <a:ea typeface="ＭＳ 明朝"/>
                <a:cs typeface="Century Gothic"/>
              </a:rPr>
              <a:t>Staff Training </a:t>
            </a:r>
          </a:p>
          <a:p>
            <a:pPr lvl="1">
              <a:buFont typeface="Courier New"/>
              <a:buChar char="o"/>
            </a:pPr>
            <a:r>
              <a:rPr lang="en-US" sz="1600" dirty="0" smtClean="0">
                <a:latin typeface="Century Gothic"/>
                <a:ea typeface="ＭＳ 明朝"/>
                <a:cs typeface="Century Gothic"/>
              </a:rPr>
              <a:t>Safety online</a:t>
            </a:r>
            <a:endParaRPr lang="en-GB" sz="1600" dirty="0">
              <a:latin typeface="Century Gothic"/>
              <a:ea typeface="ＭＳ 明朝"/>
              <a:cs typeface="Century Gothic"/>
            </a:endParaRPr>
          </a:p>
          <a:p>
            <a:pPr marL="0" indent="0" algn="just">
              <a:spcAft>
                <a:spcPts val="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GB" sz="1100" dirty="0">
              <a:latin typeface="Century Gothic"/>
              <a:ea typeface="ＭＳ 明朝"/>
              <a:cs typeface="Century Gothic"/>
            </a:endParaRPr>
          </a:p>
          <a:p>
            <a:pPr marL="0" indent="0">
              <a:spcBef>
                <a:spcPts val="0"/>
              </a:spcBef>
              <a:buNone/>
            </a:pPr>
            <a:endParaRPr lang="en-GB" sz="2000" dirty="0">
              <a:latin typeface="Century Gothic"/>
              <a:cs typeface="Century Gothic"/>
            </a:endParaRPr>
          </a:p>
          <a:p>
            <a:pPr marL="0" indent="0">
              <a:spcBef>
                <a:spcPts val="0"/>
              </a:spcBef>
              <a:buNone/>
            </a:pPr>
            <a:endParaRPr lang="en-GB" sz="2000" dirty="0" smtClean="0">
              <a:latin typeface="Century Gothic"/>
              <a:cs typeface="Century Gothic"/>
            </a:endParaRPr>
          </a:p>
          <a:p>
            <a:pPr marL="0" indent="0">
              <a:lnSpc>
                <a:spcPct val="70000"/>
              </a:lnSpc>
              <a:spcBef>
                <a:spcPts val="0"/>
              </a:spcBef>
              <a:buNone/>
            </a:pPr>
            <a:r>
              <a:rPr lang="en-GB" dirty="0"/>
              <a:t> </a:t>
            </a:r>
          </a:p>
          <a:p>
            <a:pPr marL="0" indent="0">
              <a:buFont typeface="Arial" charset="0"/>
              <a:buNone/>
            </a:pPr>
            <a:endParaRPr lang="en-GB" dirty="0">
              <a:latin typeface="Calibri" charset="0"/>
              <a:ea typeface="MS PGothic" charset="0"/>
            </a:endParaRPr>
          </a:p>
        </p:txBody>
      </p:sp>
    </p:spTree>
    <p:extLst>
      <p:ext uri="{BB962C8B-B14F-4D97-AF65-F5344CB8AC3E}">
        <p14:creationId xmlns:p14="http://schemas.microsoft.com/office/powerpoint/2010/main" val="362451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b="1" dirty="0">
                <a:latin typeface="Century Gothic"/>
                <a:ea typeface="MS PGothic" charset="0"/>
                <a:cs typeface="Century Gothic"/>
              </a:rPr>
              <a:t>Defining </a:t>
            </a:r>
            <a:r>
              <a:rPr lang="en-GB" b="1" dirty="0" smtClean="0">
                <a:latin typeface="Century Gothic"/>
                <a:ea typeface="MS PGothic" charset="0"/>
                <a:cs typeface="Century Gothic"/>
              </a:rPr>
              <a:t>extremism (1)</a:t>
            </a:r>
            <a:endParaRPr lang="en-GB" b="1" dirty="0">
              <a:latin typeface="Century Gothic"/>
              <a:ea typeface="MS PGothic" charset="0"/>
              <a:cs typeface="Century Gothic"/>
            </a:endParaRPr>
          </a:p>
        </p:txBody>
      </p:sp>
      <p:sp>
        <p:nvSpPr>
          <p:cNvPr id="3" name="Content Placeholder 2"/>
          <p:cNvSpPr>
            <a:spLocks noGrp="1"/>
          </p:cNvSpPr>
          <p:nvPr>
            <p:ph idx="1"/>
          </p:nvPr>
        </p:nvSpPr>
        <p:spPr>
          <a:xfrm>
            <a:off x="457200" y="1484313"/>
            <a:ext cx="8229600" cy="4525962"/>
          </a:xfrm>
        </p:spPr>
        <p:txBody>
          <a:bodyPr/>
          <a:lstStyle/>
          <a:p>
            <a:pPr marL="0" indent="0"/>
            <a:r>
              <a:rPr lang="en-GB" sz="2400" dirty="0" smtClean="0">
                <a:latin typeface="Century Gothic"/>
                <a:ea typeface="MS PGothic" charset="0"/>
                <a:cs typeface="Century Gothic"/>
              </a:rPr>
              <a:t> </a:t>
            </a:r>
            <a:r>
              <a:rPr lang="en-GB" sz="2400" b="1" dirty="0" smtClean="0">
                <a:latin typeface="Century Gothic"/>
                <a:ea typeface="MS PGothic" charset="0"/>
                <a:cs typeface="Century Gothic"/>
              </a:rPr>
              <a:t>The </a:t>
            </a:r>
            <a:r>
              <a:rPr lang="en-GB" sz="2400" b="1" dirty="0">
                <a:latin typeface="Century Gothic"/>
                <a:ea typeface="MS PGothic" charset="0"/>
                <a:cs typeface="Century Gothic"/>
              </a:rPr>
              <a:t>Oxford English </a:t>
            </a:r>
            <a:r>
              <a:rPr lang="en-GB" sz="2400" b="1" dirty="0" smtClean="0">
                <a:latin typeface="Century Gothic"/>
                <a:ea typeface="MS PGothic" charset="0"/>
                <a:cs typeface="Century Gothic"/>
              </a:rPr>
              <a:t>dictionary</a:t>
            </a:r>
            <a:r>
              <a:rPr lang="en-GB" sz="2400" dirty="0" smtClean="0">
                <a:latin typeface="Century Gothic"/>
                <a:ea typeface="MS PGothic" charset="0"/>
                <a:cs typeface="Century Gothic"/>
              </a:rPr>
              <a:t>:</a:t>
            </a:r>
          </a:p>
          <a:p>
            <a:pPr marL="400050" lvl="1" indent="0" algn="just">
              <a:buNone/>
            </a:pPr>
            <a:r>
              <a:rPr lang="en-GB" sz="2400" i="1" dirty="0" smtClean="0">
                <a:latin typeface="Century Gothic"/>
                <a:ea typeface="MS PGothic" charset="0"/>
                <a:cs typeface="Century Gothic"/>
              </a:rPr>
              <a:t>‘The </a:t>
            </a:r>
            <a:r>
              <a:rPr lang="en-GB" sz="2400" i="1" dirty="0">
                <a:latin typeface="Century Gothic"/>
                <a:ea typeface="MS PGothic" charset="0"/>
                <a:cs typeface="Century Gothic"/>
              </a:rPr>
              <a:t>holding of extreme political or religious </a:t>
            </a:r>
            <a:r>
              <a:rPr lang="en-GB" sz="2400" i="1" dirty="0" smtClean="0">
                <a:latin typeface="Century Gothic"/>
                <a:ea typeface="MS PGothic" charset="0"/>
                <a:cs typeface="Century Gothic"/>
              </a:rPr>
              <a:t>views, especially one who advocates illegal, violent or other extreme action’  </a:t>
            </a:r>
            <a:endParaRPr lang="en-GB" sz="2400" dirty="0" smtClean="0">
              <a:latin typeface="Century Gothic"/>
              <a:ea typeface="MS PGothic" charset="0"/>
              <a:cs typeface="Century Gothic"/>
            </a:endParaRPr>
          </a:p>
          <a:p>
            <a:pPr marL="400050" lvl="1" indent="0" algn="just">
              <a:buNone/>
            </a:pPr>
            <a:endParaRPr lang="en-GB" sz="800" dirty="0" smtClean="0">
              <a:latin typeface="Century Gothic"/>
              <a:ea typeface="MS PGothic" charset="0"/>
              <a:cs typeface="Century Gothic"/>
            </a:endParaRPr>
          </a:p>
          <a:p>
            <a:pPr marL="0" indent="0"/>
            <a:r>
              <a:rPr lang="en-GB" dirty="0" smtClean="0">
                <a:latin typeface="Century Gothic"/>
                <a:ea typeface="MS PGothic" charset="0"/>
                <a:cs typeface="Century Gothic"/>
              </a:rPr>
              <a:t> </a:t>
            </a:r>
            <a:r>
              <a:rPr lang="en-GB" sz="2400" b="1" dirty="0" smtClean="0">
                <a:latin typeface="Century Gothic"/>
                <a:ea typeface="MS PGothic" charset="0"/>
                <a:cs typeface="Century Gothic"/>
              </a:rPr>
              <a:t>The Government’s 2011 Prevent Strategy</a:t>
            </a:r>
            <a:r>
              <a:rPr lang="en-GB" sz="2400" dirty="0" smtClean="0">
                <a:latin typeface="Century Gothic"/>
                <a:ea typeface="MS PGothic" charset="0"/>
                <a:cs typeface="Century Gothic"/>
              </a:rPr>
              <a:t>:</a:t>
            </a:r>
          </a:p>
          <a:p>
            <a:pPr marL="400050" lvl="1" indent="0" algn="just">
              <a:buNone/>
            </a:pPr>
            <a:r>
              <a:rPr lang="en-US" sz="2200" i="1" dirty="0" smtClean="0">
                <a:latin typeface="Century Gothic"/>
                <a:cs typeface="Century Gothic"/>
              </a:rPr>
              <a:t>‘Vocal or active opposition to fundamental British values, including democracy, the rule of law, individual liberty and mutual respect and tolerance of different faiths and beliefs. We also include in our definition of extremism calls for the death of members of our armed forces, whether in this country or overseas’</a:t>
            </a:r>
            <a:r>
              <a:rPr lang="en-GB" sz="2200" i="1" dirty="0" smtClean="0">
                <a:latin typeface="Century Gothic"/>
                <a:cs typeface="Century Gothic"/>
              </a:rPr>
              <a:t> </a:t>
            </a:r>
            <a:endParaRPr lang="en-GB" sz="2200" i="1" dirty="0" smtClean="0">
              <a:latin typeface="Century Gothic"/>
              <a:ea typeface="MS PGothic" charset="0"/>
              <a:cs typeface="Century Gothic"/>
            </a:endParaRPr>
          </a:p>
        </p:txBody>
      </p:sp>
    </p:spTree>
    <p:extLst>
      <p:ext uri="{BB962C8B-B14F-4D97-AF65-F5344CB8AC3E}">
        <p14:creationId xmlns:p14="http://schemas.microsoft.com/office/powerpoint/2010/main" val="3341374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b="1" dirty="0">
                <a:latin typeface="Century Gothic"/>
                <a:ea typeface="MS PGothic" charset="0"/>
                <a:cs typeface="Century Gothic"/>
              </a:rPr>
              <a:t>Defining </a:t>
            </a:r>
            <a:r>
              <a:rPr lang="en-GB" b="1" dirty="0" smtClean="0">
                <a:latin typeface="Century Gothic"/>
                <a:ea typeface="MS PGothic" charset="0"/>
                <a:cs typeface="Century Gothic"/>
              </a:rPr>
              <a:t>extremism (2)</a:t>
            </a:r>
            <a:endParaRPr lang="en-GB" b="1" dirty="0">
              <a:latin typeface="Century Gothic"/>
              <a:ea typeface="MS PGothic" charset="0"/>
              <a:cs typeface="Century Gothic"/>
            </a:endParaRPr>
          </a:p>
        </p:txBody>
      </p:sp>
      <p:sp>
        <p:nvSpPr>
          <p:cNvPr id="3" name="Content Placeholder 2"/>
          <p:cNvSpPr>
            <a:spLocks noGrp="1"/>
          </p:cNvSpPr>
          <p:nvPr>
            <p:ph idx="1"/>
          </p:nvPr>
        </p:nvSpPr>
        <p:spPr>
          <a:xfrm>
            <a:off x="457200" y="1484313"/>
            <a:ext cx="8229600" cy="4525962"/>
          </a:xfrm>
        </p:spPr>
        <p:txBody>
          <a:bodyPr/>
          <a:lstStyle/>
          <a:p>
            <a:pPr marL="0" indent="0"/>
            <a:r>
              <a:rPr lang="en-GB" sz="2400" dirty="0" smtClean="0">
                <a:latin typeface="Century Gothic"/>
                <a:ea typeface="MS PGothic" charset="0"/>
                <a:cs typeface="Century Gothic"/>
              </a:rPr>
              <a:t> </a:t>
            </a:r>
            <a:r>
              <a:rPr lang="en-GB" sz="2400" b="1" dirty="0" smtClean="0">
                <a:latin typeface="Century Gothic"/>
                <a:ea typeface="MS PGothic" charset="0"/>
                <a:cs typeface="Century Gothic"/>
              </a:rPr>
              <a:t>The Government’s 2011 Prevent Strategy</a:t>
            </a:r>
            <a:r>
              <a:rPr lang="en-GB" sz="2400" dirty="0" smtClean="0">
                <a:latin typeface="Century Gothic"/>
                <a:ea typeface="MS PGothic" charset="0"/>
                <a:cs typeface="Century Gothic"/>
              </a:rPr>
              <a:t>:</a:t>
            </a:r>
          </a:p>
          <a:p>
            <a:pPr marL="400050" lvl="1" indent="0" algn="just">
              <a:buNone/>
            </a:pPr>
            <a:r>
              <a:rPr lang="en-US" sz="2000" i="1" dirty="0" smtClean="0">
                <a:latin typeface="Century Gothic"/>
                <a:cs typeface="Century Gothic"/>
              </a:rPr>
              <a:t>‘</a:t>
            </a:r>
            <a:r>
              <a:rPr lang="en-US" sz="1800" i="1" dirty="0" smtClean="0">
                <a:latin typeface="Century Gothic"/>
                <a:cs typeface="Century Gothic"/>
              </a:rPr>
              <a:t>The </a:t>
            </a:r>
            <a:r>
              <a:rPr lang="en-US" sz="1800" b="1" i="1" dirty="0" smtClean="0">
                <a:latin typeface="Century Gothic"/>
                <a:cs typeface="Century Gothic"/>
              </a:rPr>
              <a:t>ideology of Islamist extremism </a:t>
            </a:r>
            <a:r>
              <a:rPr lang="en-US" sz="1800" i="1" dirty="0" smtClean="0">
                <a:latin typeface="Century Gothic"/>
                <a:cs typeface="Century Gothic"/>
              </a:rPr>
              <a:t>is a distinct ideology which should not be confused with traditional religious practice. It is an ideology which is based on a distorted interpretation of Islam, which betrays Islam’s peaceful principles…Islamist extremists deem Western intervention in Muslim-majority countries as a ‘war on Islam’, creating a narrative of ‘them’ and ‘us’. </a:t>
            </a:r>
          </a:p>
          <a:p>
            <a:pPr marL="400050" lvl="1" indent="0" algn="just">
              <a:buNone/>
            </a:pPr>
            <a:endParaRPr lang="en-US" sz="1800" i="1" dirty="0" smtClean="0">
              <a:latin typeface="Century Gothic"/>
              <a:cs typeface="Century Gothic"/>
            </a:endParaRPr>
          </a:p>
          <a:p>
            <a:pPr marL="400050" lvl="1" indent="0" algn="just">
              <a:buNone/>
            </a:pPr>
            <a:r>
              <a:rPr lang="en-US" sz="1800" i="1" dirty="0" smtClean="0">
                <a:latin typeface="Century Gothic"/>
                <a:cs typeface="Century Gothic"/>
              </a:rPr>
              <a:t>They seek to impose a global Islamic state governed by their interpretation of </a:t>
            </a:r>
            <a:r>
              <a:rPr lang="en-US" sz="1800" i="1" dirty="0" err="1" smtClean="0">
                <a:latin typeface="Century Gothic"/>
                <a:cs typeface="Century Gothic"/>
              </a:rPr>
              <a:t>Shari’ah</a:t>
            </a:r>
            <a:r>
              <a:rPr lang="en-US" sz="1800" i="1" dirty="0" smtClean="0">
                <a:latin typeface="Century Gothic"/>
                <a:cs typeface="Century Gothic"/>
              </a:rPr>
              <a:t> as state law, rejecting liberal values such as democracy, the rule of law and equality. Their ideology also includes the uncompromising belief that people cannot be Muslim and British, and insists that those who do not agree with them are not true Muslims.’  </a:t>
            </a:r>
            <a:endParaRPr lang="en-GB" sz="2400" i="1" dirty="0" smtClean="0">
              <a:latin typeface="Century Gothic"/>
              <a:cs typeface="Century Gothic"/>
            </a:endParaRPr>
          </a:p>
          <a:p>
            <a:pPr marL="400050" lvl="1" indent="0" algn="just">
              <a:buNone/>
            </a:pPr>
            <a:endParaRPr lang="en-GB" sz="2200" i="1" dirty="0" smtClean="0">
              <a:latin typeface="Century Gothic"/>
              <a:ea typeface="MS PGothic" charset="0"/>
              <a:cs typeface="Century Gothic"/>
            </a:endParaRPr>
          </a:p>
        </p:txBody>
      </p:sp>
    </p:spTree>
    <p:extLst>
      <p:ext uri="{BB962C8B-B14F-4D97-AF65-F5344CB8AC3E}">
        <p14:creationId xmlns:p14="http://schemas.microsoft.com/office/powerpoint/2010/main" val="3341374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3095</TotalTime>
  <Words>2117</Words>
  <Application>Microsoft Macintosh PowerPoint</Application>
  <PresentationFormat>On-screen Show (4:3)</PresentationFormat>
  <Paragraphs>198</Paragraphs>
  <Slides>26</Slides>
  <Notes>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www.interfaithexplorers.com</vt:lpstr>
      <vt:lpstr>Webinars</vt:lpstr>
      <vt:lpstr>Webinar Presenters</vt:lpstr>
      <vt:lpstr>Session objectives</vt:lpstr>
      <vt:lpstr>Preventing Extremism (1)</vt:lpstr>
      <vt:lpstr>Preventing Extremism (2)</vt:lpstr>
      <vt:lpstr>Defining extremism (1)</vt:lpstr>
      <vt:lpstr>Defining extremism (2)</vt:lpstr>
      <vt:lpstr>Protecting children from  extremism</vt:lpstr>
      <vt:lpstr>Ofsted Guidance Fundamental British values (1)</vt:lpstr>
      <vt:lpstr>Ofsted Guidance Fundamental British values (2)</vt:lpstr>
      <vt:lpstr>Ofsted Guidance Fundamental British values (3)</vt:lpstr>
      <vt:lpstr>Ofsted Guidance Fundamental British values (4)</vt:lpstr>
      <vt:lpstr>Ofsted Guidance Behaviour and safety of pupils</vt:lpstr>
      <vt:lpstr>Facilitating classroom discussions about extremism (1)</vt:lpstr>
      <vt:lpstr>Facilitating classroom discussions  about extremism (2)</vt:lpstr>
      <vt:lpstr>Facilitating classroom discussions  about extremism (3)</vt:lpstr>
      <vt:lpstr>Facilitating classroom discussions  about extremism (4)</vt:lpstr>
      <vt:lpstr>Facilitating classroom discussions  about extremism (5)</vt:lpstr>
      <vt:lpstr>Best practice in challenging risks</vt:lpstr>
      <vt:lpstr>Risks when challenging extremism</vt:lpstr>
      <vt:lpstr>Key principals</vt:lpstr>
      <vt:lpstr>www.interfaithexplorers.com can…</vt:lpstr>
      <vt:lpstr>Wrap up</vt:lpstr>
      <vt:lpstr>Contact 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swohlmann</dc:creator>
  <cp:lastModifiedBy>Rokhsana Fiaz</cp:lastModifiedBy>
  <cp:revision>215</cp:revision>
  <cp:lastPrinted>2015-03-20T14:14:01Z</cp:lastPrinted>
  <dcterms:created xsi:type="dcterms:W3CDTF">2015-03-19T19:23:03Z</dcterms:created>
  <dcterms:modified xsi:type="dcterms:W3CDTF">2015-03-20T15:31:43Z</dcterms:modified>
</cp:coreProperties>
</file>