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81" r:id="rId3"/>
    <p:sldId id="256" r:id="rId4"/>
    <p:sldId id="267" r:id="rId5"/>
    <p:sldId id="298" r:id="rId6"/>
    <p:sldId id="322" r:id="rId7"/>
    <p:sldId id="320" r:id="rId8"/>
    <p:sldId id="300" r:id="rId9"/>
    <p:sldId id="317" r:id="rId10"/>
    <p:sldId id="318" r:id="rId11"/>
    <p:sldId id="319" r:id="rId12"/>
    <p:sldId id="323" r:id="rId13"/>
    <p:sldId id="310" r:id="rId14"/>
    <p:sldId id="311" r:id="rId15"/>
    <p:sldId id="312" r:id="rId16"/>
    <p:sldId id="314" r:id="rId17"/>
    <p:sldId id="321" r:id="rId18"/>
    <p:sldId id="315" r:id="rId19"/>
    <p:sldId id="297" r:id="rId20"/>
    <p:sldId id="299" r:id="rId21"/>
    <p:sldId id="324" r:id="rId22"/>
    <p:sldId id="325" r:id="rId23"/>
    <p:sldId id="326" r:id="rId24"/>
    <p:sldId id="327" r:id="rId25"/>
    <p:sldId id="328" r:id="rId26"/>
    <p:sldId id="329" r:id="rId27"/>
    <p:sldId id="330" r:id="rId28"/>
    <p:sldId id="331" r:id="rId29"/>
    <p:sldId id="332" r:id="rId30"/>
    <p:sldId id="333"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7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7" d="100"/>
          <a:sy n="87" d="100"/>
        </p:scale>
        <p:origin x="-113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62DDF641-F3FB-4441-B576-D475731C9879}" type="datetime1">
              <a:rPr lang="en-GB"/>
              <a:pPr/>
              <a:t>25/01/2016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endParaRPr lang="en-GB"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AE2160EE-9F6F-E54A-A026-7110DEADD1F9}" type="slidenum">
              <a:rPr lang="en-GB"/>
              <a:pPr/>
              <a:t>‹#›</a:t>
            </a:fld>
            <a:endParaRPr lang="en-GB"/>
          </a:p>
        </p:txBody>
      </p:sp>
    </p:spTree>
    <p:extLst>
      <p:ext uri="{BB962C8B-B14F-4D97-AF65-F5344CB8AC3E}">
        <p14:creationId xmlns:p14="http://schemas.microsoft.com/office/powerpoint/2010/main" val="1487028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a typeface="MS PGothic" charset="0"/>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B637A21-AEA7-B246-9C29-8B012A0D5A0C}" type="slidenum">
              <a:rPr lang="en-GB" sz="1200">
                <a:latin typeface="Calibri" charset="0"/>
              </a:rPr>
              <a:pPr/>
              <a:t>3</a:t>
            </a:fld>
            <a:endParaRPr lang="en-GB"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GB">
              <a:latin typeface="Calibri" charset="0"/>
              <a:ea typeface="MS PGothic"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406E00CD-A919-1543-89D4-AE51CB737DD0}" type="slidenum">
              <a:rPr lang="en-GB" sz="1200">
                <a:latin typeface="Calibri" charset="0"/>
              </a:rPr>
              <a:pPr/>
              <a:t>4</a:t>
            </a:fld>
            <a:endParaRPr lang="en-GB"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MS PGothic" charset="0"/>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FA6DE24-9287-EB4B-81FE-0466A9D18B66}" type="slidenum">
              <a:rPr lang="en-GB" sz="1200">
                <a:latin typeface="Calibri" charset="0"/>
              </a:rPr>
              <a:pPr/>
              <a:t>5</a:t>
            </a:fld>
            <a:endParaRPr lang="en-GB"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0AE17AD7-F76C-1C48-87F1-66B3367B8B7F}" type="datetime1">
              <a:rPr lang="en-GB"/>
              <a:pPr/>
              <a:t>25/01/2016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9288D58C-4E19-2E43-8326-BF032D7F8D9D}" type="slidenum">
              <a:rPr lang="en-GB"/>
              <a:pPr/>
              <a:t>‹#›</a:t>
            </a:fld>
            <a:endParaRPr lang="en-GB"/>
          </a:p>
        </p:txBody>
      </p:sp>
    </p:spTree>
    <p:extLst>
      <p:ext uri="{BB962C8B-B14F-4D97-AF65-F5344CB8AC3E}">
        <p14:creationId xmlns:p14="http://schemas.microsoft.com/office/powerpoint/2010/main" val="319993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BFBB344-6C4F-EF48-ABAA-6F8ABE5ADA29}" type="datetime1">
              <a:rPr lang="en-GB"/>
              <a:pPr/>
              <a:t>25/01/2016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72F6DD1-7295-8F44-86A5-8FE44FACEA4B}" type="slidenum">
              <a:rPr lang="en-GB"/>
              <a:pPr/>
              <a:t>‹#›</a:t>
            </a:fld>
            <a:endParaRPr lang="en-GB"/>
          </a:p>
        </p:txBody>
      </p:sp>
    </p:spTree>
    <p:extLst>
      <p:ext uri="{BB962C8B-B14F-4D97-AF65-F5344CB8AC3E}">
        <p14:creationId xmlns:p14="http://schemas.microsoft.com/office/powerpoint/2010/main" val="13514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D0FEE740-C4F4-794A-8143-41B6239F42DE}" type="datetime1">
              <a:rPr lang="en-GB"/>
              <a:pPr/>
              <a:t>25/01/2016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CA8625F-81DA-1940-AC4B-FD4E9F723CE7}" type="slidenum">
              <a:rPr lang="en-GB"/>
              <a:pPr/>
              <a:t>‹#›</a:t>
            </a:fld>
            <a:endParaRPr lang="en-GB"/>
          </a:p>
        </p:txBody>
      </p:sp>
    </p:spTree>
    <p:extLst>
      <p:ext uri="{BB962C8B-B14F-4D97-AF65-F5344CB8AC3E}">
        <p14:creationId xmlns:p14="http://schemas.microsoft.com/office/powerpoint/2010/main" val="400670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mage00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925" y="44450"/>
            <a:ext cx="15128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8855385E-8F44-A84C-BEFC-CA34A46BAE16}" type="datetime1">
              <a:rPr lang="en-GB"/>
              <a:pPr/>
              <a:t>25/01/2016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F3636828-7AF6-FF43-81E1-58B549155A88}" type="slidenum">
              <a:rPr lang="en-GB"/>
              <a:pPr/>
              <a:t>‹#›</a:t>
            </a:fld>
            <a:endParaRPr lang="en-GB"/>
          </a:p>
        </p:txBody>
      </p:sp>
    </p:spTree>
    <p:extLst>
      <p:ext uri="{BB962C8B-B14F-4D97-AF65-F5344CB8AC3E}">
        <p14:creationId xmlns:p14="http://schemas.microsoft.com/office/powerpoint/2010/main" val="2346364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C3E69A0-E071-1C4D-AC40-CD91C61BF447}" type="datetime1">
              <a:rPr lang="en-GB"/>
              <a:pPr/>
              <a:t>25/01/2016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2A32EBB-434D-0E4D-9DD9-40C92C48B826}" type="slidenum">
              <a:rPr lang="en-GB"/>
              <a:pPr/>
              <a:t>‹#›</a:t>
            </a:fld>
            <a:endParaRPr lang="en-GB"/>
          </a:p>
        </p:txBody>
      </p:sp>
    </p:spTree>
    <p:extLst>
      <p:ext uri="{BB962C8B-B14F-4D97-AF65-F5344CB8AC3E}">
        <p14:creationId xmlns:p14="http://schemas.microsoft.com/office/powerpoint/2010/main" val="29847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6C06C1C6-CC65-8840-8464-C3284B06ADBE}" type="datetime1">
              <a:rPr lang="en-GB"/>
              <a:pPr/>
              <a:t>25/01/2016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B1C97EA-95B9-E343-88AB-263024BABF02}" type="slidenum">
              <a:rPr lang="en-GB"/>
              <a:pPr/>
              <a:t>‹#›</a:t>
            </a:fld>
            <a:endParaRPr lang="en-GB"/>
          </a:p>
        </p:txBody>
      </p:sp>
    </p:spTree>
    <p:extLst>
      <p:ext uri="{BB962C8B-B14F-4D97-AF65-F5344CB8AC3E}">
        <p14:creationId xmlns:p14="http://schemas.microsoft.com/office/powerpoint/2010/main" val="78180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5216E547-2DB3-4C48-8659-26F9985FF833}" type="datetime1">
              <a:rPr lang="en-GB"/>
              <a:pPr/>
              <a:t>25/01/2016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ECC5BAFF-5F31-5D45-90C9-B45D12810E7D}" type="slidenum">
              <a:rPr lang="en-GB"/>
              <a:pPr/>
              <a:t>‹#›</a:t>
            </a:fld>
            <a:endParaRPr lang="en-GB"/>
          </a:p>
        </p:txBody>
      </p:sp>
    </p:spTree>
    <p:extLst>
      <p:ext uri="{BB962C8B-B14F-4D97-AF65-F5344CB8AC3E}">
        <p14:creationId xmlns:p14="http://schemas.microsoft.com/office/powerpoint/2010/main" val="119855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478BE982-6AC0-674F-A661-BA3A45236713}" type="datetime1">
              <a:rPr lang="en-GB"/>
              <a:pPr/>
              <a:t>25/01/2016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E42A949D-CFF4-7446-9F2D-FCF34F056B6E}" type="slidenum">
              <a:rPr lang="en-GB"/>
              <a:pPr/>
              <a:t>‹#›</a:t>
            </a:fld>
            <a:endParaRPr lang="en-GB"/>
          </a:p>
        </p:txBody>
      </p:sp>
    </p:spTree>
    <p:extLst>
      <p:ext uri="{BB962C8B-B14F-4D97-AF65-F5344CB8AC3E}">
        <p14:creationId xmlns:p14="http://schemas.microsoft.com/office/powerpoint/2010/main" val="310447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3A222B-FE89-4845-8F48-1C2793FEB3A5}" type="datetime1">
              <a:rPr lang="en-GB"/>
              <a:pPr/>
              <a:t>25/01/2016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218F353C-F8C0-8144-9E7C-52FF4D7AC45C}" type="slidenum">
              <a:rPr lang="en-GB"/>
              <a:pPr/>
              <a:t>‹#›</a:t>
            </a:fld>
            <a:endParaRPr lang="en-GB"/>
          </a:p>
        </p:txBody>
      </p:sp>
    </p:spTree>
    <p:extLst>
      <p:ext uri="{BB962C8B-B14F-4D97-AF65-F5344CB8AC3E}">
        <p14:creationId xmlns:p14="http://schemas.microsoft.com/office/powerpoint/2010/main" val="184980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6AC3F4-E6A1-E34F-B9CE-DEE949E86E4F}" type="datetime1">
              <a:rPr lang="en-GB"/>
              <a:pPr/>
              <a:t>25/01/2016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F777B3A-8275-A142-BCAA-0B1B1AFA0A02}" type="slidenum">
              <a:rPr lang="en-GB"/>
              <a:pPr/>
              <a:t>‹#›</a:t>
            </a:fld>
            <a:endParaRPr lang="en-GB"/>
          </a:p>
        </p:txBody>
      </p:sp>
    </p:spTree>
    <p:extLst>
      <p:ext uri="{BB962C8B-B14F-4D97-AF65-F5344CB8AC3E}">
        <p14:creationId xmlns:p14="http://schemas.microsoft.com/office/powerpoint/2010/main" val="415017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9F8B68-A6FB-1549-8506-995A9D1BEB06}" type="datetime1">
              <a:rPr lang="en-GB"/>
              <a:pPr/>
              <a:t>25/01/2016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0443344-0A2E-ED4B-B711-46B03F53DBA8}" type="slidenum">
              <a:rPr lang="en-GB"/>
              <a:pPr/>
              <a:t>‹#›</a:t>
            </a:fld>
            <a:endParaRPr lang="en-GB"/>
          </a:p>
        </p:txBody>
      </p:sp>
    </p:spTree>
    <p:extLst>
      <p:ext uri="{BB962C8B-B14F-4D97-AF65-F5344CB8AC3E}">
        <p14:creationId xmlns:p14="http://schemas.microsoft.com/office/powerpoint/2010/main" val="970277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56CCB6F1-E0B1-444E-BCFA-6B3E333CE7C8}" type="datetime1">
              <a:rPr lang="en-GB"/>
              <a:pPr/>
              <a:t>25/01/2016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0C0AA82A-0B11-E64A-B9E0-9BAA6AAD6DDD}"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393" r:id="rId1"/>
    <p:sldLayoutId id="214748440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terfaithexplorers.com/webinars" TargetMode="External"/><Relationship Id="rId4" Type="http://schemas.openxmlformats.org/officeDocument/2006/relationships/image" Target="../media/image1.png"/><Relationship Id="rId5" Type="http://schemas.openxmlformats.org/officeDocument/2006/relationships/image" Target="../media/image2.jpe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erfaithexplorers.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rab.org.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rlp.hds.harvard.edu/"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33375"/>
            <a:ext cx="51958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ubtitle 2"/>
          <p:cNvSpPr txBox="1">
            <a:spLocks/>
          </p:cNvSpPr>
          <p:nvPr/>
        </p:nvSpPr>
        <p:spPr bwMode="auto">
          <a:xfrm>
            <a:off x="1187450" y="2276475"/>
            <a:ext cx="64008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itchFamily="34" charset="-128"/>
              </a:defRPr>
            </a:lvl9pPr>
          </a:lstStyle>
          <a:p>
            <a:pPr algn="ctr" eaLnBrk="1" hangingPunct="1">
              <a:lnSpc>
                <a:spcPct val="80000"/>
              </a:lnSpc>
              <a:buFont typeface="Arial" panose="020B0604020202020204" pitchFamily="34" charset="0"/>
              <a:buNone/>
              <a:defRPr/>
            </a:pPr>
            <a:r>
              <a:rPr lang="en-GB" altLang="en-US" sz="2400" dirty="0" smtClean="0">
                <a:solidFill>
                  <a:srgbClr val="7F7F7F"/>
                </a:solidFill>
                <a:latin typeface="Century Gothic" panose="020B0502020202020204" pitchFamily="34" charset="0"/>
                <a:cs typeface="+mn-cs"/>
              </a:rPr>
              <a:t>Webinar Series 2016</a:t>
            </a:r>
            <a:endParaRPr lang="en-GB" altLang="en-US" sz="3000" dirty="0" smtClean="0">
              <a:solidFill>
                <a:srgbClr val="7F7F7F"/>
              </a:solidFill>
              <a:latin typeface="Century Gothic" panose="020B0502020202020204" pitchFamily="34" charset="0"/>
              <a:cs typeface="+mn-cs"/>
            </a:endParaRPr>
          </a:p>
          <a:p>
            <a:pPr algn="ctr" eaLnBrk="1" hangingPunct="1">
              <a:lnSpc>
                <a:spcPct val="80000"/>
              </a:lnSpc>
              <a:buFont typeface="Arial" panose="020B0604020202020204" pitchFamily="34" charset="0"/>
              <a:buNone/>
              <a:defRPr/>
            </a:pPr>
            <a:endParaRPr lang="en-GB" altLang="en-US" sz="800" b="1" dirty="0" smtClean="0">
              <a:solidFill>
                <a:srgbClr val="7F7F7F"/>
              </a:solidFill>
              <a:latin typeface="Century Gothic" panose="020B0502020202020204" pitchFamily="34" charset="0"/>
              <a:cs typeface="+mn-cs"/>
            </a:endParaRPr>
          </a:p>
          <a:p>
            <a:pPr algn="ctr" eaLnBrk="1" hangingPunct="1">
              <a:lnSpc>
                <a:spcPct val="80000"/>
              </a:lnSpc>
              <a:buFont typeface="Arial" panose="020B0604020202020204" pitchFamily="34" charset="0"/>
              <a:buNone/>
              <a:defRPr/>
            </a:pPr>
            <a:r>
              <a:rPr lang="en-GB" altLang="en-US" sz="4000" b="1" dirty="0" smtClean="0">
                <a:solidFill>
                  <a:srgbClr val="7F7F7F"/>
                </a:solidFill>
                <a:latin typeface="Century Gothic" panose="020B0502020202020204" pitchFamily="34" charset="0"/>
                <a:cs typeface="+mn-cs"/>
              </a:rPr>
              <a:t>Religious literacy</a:t>
            </a:r>
          </a:p>
          <a:p>
            <a:pPr algn="ctr" eaLnBrk="1" hangingPunct="1">
              <a:lnSpc>
                <a:spcPct val="80000"/>
              </a:lnSpc>
              <a:buFont typeface="Arial" panose="020B0604020202020204" pitchFamily="34" charset="0"/>
              <a:buNone/>
              <a:defRPr/>
            </a:pPr>
            <a:endParaRPr lang="en-GB" altLang="en-US" sz="400" b="1" dirty="0" smtClean="0">
              <a:solidFill>
                <a:srgbClr val="A6A6A6"/>
              </a:solidFill>
              <a:latin typeface="Century Gothic" panose="020B0502020202020204" pitchFamily="34" charset="0"/>
              <a:cs typeface="+mn-cs"/>
            </a:endParaRPr>
          </a:p>
          <a:p>
            <a:pPr algn="ctr" eaLnBrk="1" hangingPunct="1">
              <a:lnSpc>
                <a:spcPct val="80000"/>
              </a:lnSpc>
              <a:buFont typeface="Arial" panose="020B0604020202020204" pitchFamily="34" charset="0"/>
              <a:buNone/>
              <a:defRPr/>
            </a:pPr>
            <a:endParaRPr lang="en-GB" altLang="en-US" sz="2000" b="1" dirty="0" smtClean="0">
              <a:solidFill>
                <a:srgbClr val="595959"/>
              </a:solidFill>
              <a:latin typeface="Century Gothic" panose="020B0502020202020204" pitchFamily="34" charset="0"/>
              <a:cs typeface="+mn-cs"/>
            </a:endParaRPr>
          </a:p>
          <a:p>
            <a:pPr algn="ctr" eaLnBrk="1" hangingPunct="1">
              <a:lnSpc>
                <a:spcPct val="80000"/>
              </a:lnSpc>
              <a:buFont typeface="Arial" panose="020B0604020202020204" pitchFamily="34" charset="0"/>
              <a:buNone/>
              <a:defRPr/>
            </a:pPr>
            <a:r>
              <a:rPr lang="en-US" sz="2400" b="1" dirty="0" smtClean="0">
                <a:solidFill>
                  <a:schemeClr val="bg1">
                    <a:lumMod val="50000"/>
                  </a:schemeClr>
                </a:solidFill>
                <a:latin typeface="Century Gothic" panose="020B0502020202020204" pitchFamily="34" charset="0"/>
                <a:cs typeface="+mn-cs"/>
              </a:rPr>
              <a:t>The importance of supporting religious literacy skills amongst your pupils</a:t>
            </a:r>
          </a:p>
          <a:p>
            <a:pPr algn="ctr" eaLnBrk="1" hangingPunct="1">
              <a:lnSpc>
                <a:spcPct val="80000"/>
              </a:lnSpc>
              <a:buFont typeface="Arial" panose="020B0604020202020204" pitchFamily="34" charset="0"/>
              <a:buNone/>
              <a:defRPr/>
            </a:pPr>
            <a:endParaRPr lang="en-US" altLang="en-US" sz="2400" b="1" dirty="0" smtClean="0">
              <a:solidFill>
                <a:schemeClr val="bg1">
                  <a:lumMod val="50000"/>
                </a:schemeClr>
              </a:solidFill>
              <a:latin typeface="Century Gothic" panose="020B0502020202020204" pitchFamily="34" charset="0"/>
              <a:cs typeface="+mn-cs"/>
            </a:endParaRPr>
          </a:p>
          <a:p>
            <a:pPr algn="ctr" eaLnBrk="1" hangingPunct="1">
              <a:lnSpc>
                <a:spcPct val="80000"/>
              </a:lnSpc>
              <a:buFont typeface="Arial" panose="020B0604020202020204" pitchFamily="34" charset="0"/>
              <a:buNone/>
              <a:defRPr/>
            </a:pPr>
            <a:r>
              <a:rPr lang="en-US" altLang="en-US" sz="1800" b="1" dirty="0" smtClean="0">
                <a:solidFill>
                  <a:srgbClr val="7F7F7F"/>
                </a:solidFill>
                <a:latin typeface="Century Gothic" panose="020B0502020202020204" pitchFamily="34" charset="0"/>
                <a:cs typeface="+mn-cs"/>
              </a:rPr>
              <a:t>4.00pm  - 4.45pm </a:t>
            </a:r>
          </a:p>
          <a:p>
            <a:pPr algn="ctr" eaLnBrk="1" hangingPunct="1">
              <a:lnSpc>
                <a:spcPct val="80000"/>
              </a:lnSpc>
              <a:buFont typeface="Arial" panose="020B0604020202020204" pitchFamily="34" charset="0"/>
              <a:buNone/>
              <a:defRPr/>
            </a:pPr>
            <a:endParaRPr lang="en-US" altLang="en-US" sz="700" b="1" dirty="0" smtClean="0">
              <a:solidFill>
                <a:srgbClr val="7F7F7F"/>
              </a:solidFill>
              <a:latin typeface="Century Gothic" panose="020B0502020202020204" pitchFamily="34" charset="0"/>
              <a:cs typeface="+mn-cs"/>
            </a:endParaRPr>
          </a:p>
          <a:p>
            <a:pPr algn="ctr" eaLnBrk="1" hangingPunct="1">
              <a:lnSpc>
                <a:spcPct val="80000"/>
              </a:lnSpc>
              <a:buFont typeface="Arial" panose="020B0604020202020204" pitchFamily="34" charset="0"/>
              <a:buNone/>
              <a:defRPr/>
            </a:pPr>
            <a:r>
              <a:rPr lang="en-US" altLang="en-US" sz="1800" b="1" dirty="0" smtClean="0">
                <a:solidFill>
                  <a:srgbClr val="7F7F7F"/>
                </a:solidFill>
                <a:latin typeface="Century Gothic" panose="020B0502020202020204" pitchFamily="34" charset="0"/>
                <a:cs typeface="+mn-cs"/>
              </a:rPr>
              <a:t>Tuesday 26</a:t>
            </a:r>
            <a:r>
              <a:rPr lang="en-US" altLang="en-US" sz="1800" b="1" baseline="30000" dirty="0" smtClean="0">
                <a:solidFill>
                  <a:srgbClr val="7F7F7F"/>
                </a:solidFill>
                <a:latin typeface="Century Gothic" panose="020B0502020202020204" pitchFamily="34" charset="0"/>
                <a:cs typeface="+mn-cs"/>
              </a:rPr>
              <a:t>th</a:t>
            </a:r>
            <a:r>
              <a:rPr lang="en-US" altLang="en-US" sz="1800" b="1" dirty="0" smtClean="0">
                <a:solidFill>
                  <a:srgbClr val="7F7F7F"/>
                </a:solidFill>
                <a:latin typeface="Century Gothic" panose="020B0502020202020204" pitchFamily="34" charset="0"/>
                <a:cs typeface="+mn-cs"/>
              </a:rPr>
              <a:t> January 2016 </a:t>
            </a:r>
            <a:endParaRPr lang="en-US" altLang="en-US" sz="1400" b="1" dirty="0" smtClean="0">
              <a:solidFill>
                <a:srgbClr val="7F7F7F"/>
              </a:solidFill>
              <a:latin typeface="Century Gothic" panose="020B0502020202020204" pitchFamily="34" charset="0"/>
              <a:cs typeface="+mn-cs"/>
              <a:hlinkClick r:id="rId3"/>
            </a:endParaRPr>
          </a:p>
          <a:p>
            <a:pPr algn="ctr" eaLnBrk="1" hangingPunct="1">
              <a:lnSpc>
                <a:spcPct val="80000"/>
              </a:lnSpc>
              <a:buFont typeface="Arial" panose="020B0604020202020204" pitchFamily="34" charset="0"/>
              <a:buNone/>
              <a:defRPr/>
            </a:pPr>
            <a:r>
              <a:rPr lang="en-US" altLang="en-US" sz="1600" u="sng" dirty="0" smtClean="0">
                <a:solidFill>
                  <a:srgbClr val="7F7F7F"/>
                </a:solidFill>
                <a:latin typeface="Century Gothic" panose="020B0502020202020204" pitchFamily="34" charset="0"/>
                <a:cs typeface="+mn-cs"/>
                <a:hlinkClick r:id="rId3"/>
              </a:rPr>
              <a:t>http://www.interfaithexplorers.com/webinars</a:t>
            </a:r>
            <a:endParaRPr lang="en-GB" altLang="en-US" sz="1600" dirty="0" smtClean="0">
              <a:solidFill>
                <a:srgbClr val="7F7F7F"/>
              </a:solidFill>
              <a:latin typeface="Century Gothic" panose="020B0502020202020204" pitchFamily="34" charset="0"/>
              <a:cs typeface="+mn-cs"/>
            </a:endParaRPr>
          </a:p>
        </p:txBody>
      </p:sp>
      <p:pic>
        <p:nvPicPr>
          <p:cNvPr id="410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image0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4" descr="RulCharact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92950" y="2349500"/>
            <a:ext cx="19034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b="1" dirty="0">
                <a:latin typeface="Century Gothic"/>
                <a:ea typeface="MS PGothic" charset="0"/>
                <a:cs typeface="Century Gothic"/>
              </a:rPr>
              <a:t>Developing </a:t>
            </a:r>
            <a:r>
              <a:rPr lang="en-GB" b="1" dirty="0" smtClean="0">
                <a:latin typeface="Century Gothic"/>
                <a:ea typeface="MS PGothic" charset="0"/>
                <a:cs typeface="Century Gothic"/>
              </a:rPr>
              <a:t>Religious Literacy</a:t>
            </a:r>
            <a:endParaRPr lang="en-GB" b="1" dirty="0">
              <a:latin typeface="Century Gothic"/>
              <a:ea typeface="MS PGothic" charset="0"/>
              <a:cs typeface="Century Gothic"/>
            </a:endParaRPr>
          </a:p>
        </p:txBody>
      </p:sp>
      <p:sp>
        <p:nvSpPr>
          <p:cNvPr id="16387" name="Content Placeholder 2"/>
          <p:cNvSpPr>
            <a:spLocks noGrp="1"/>
          </p:cNvSpPr>
          <p:nvPr>
            <p:ph idx="1"/>
          </p:nvPr>
        </p:nvSpPr>
        <p:spPr/>
        <p:txBody>
          <a:bodyPr/>
          <a:lstStyle/>
          <a:p>
            <a:r>
              <a:rPr lang="en-GB" sz="2800" dirty="0">
                <a:latin typeface="Century Gothic"/>
                <a:ea typeface="MS PGothic" charset="0"/>
                <a:cs typeface="Century Gothic"/>
              </a:rPr>
              <a:t>We need to talk about </a:t>
            </a:r>
            <a:r>
              <a:rPr lang="en-GB" sz="2800" u="sng" dirty="0">
                <a:latin typeface="Century Gothic"/>
                <a:ea typeface="MS PGothic" charset="0"/>
                <a:cs typeface="Century Gothic"/>
              </a:rPr>
              <a:t>religious </a:t>
            </a:r>
            <a:r>
              <a:rPr lang="en-GB" sz="2800" u="sng" dirty="0" smtClean="0">
                <a:latin typeface="Century Gothic"/>
                <a:ea typeface="MS PGothic" charset="0"/>
                <a:cs typeface="Century Gothic"/>
              </a:rPr>
              <a:t>&amp; </a:t>
            </a:r>
            <a:r>
              <a:rPr lang="en-GB" sz="2800" u="sng" dirty="0">
                <a:latin typeface="Century Gothic"/>
                <a:ea typeface="MS PGothic" charset="0"/>
                <a:cs typeface="Century Gothic"/>
              </a:rPr>
              <a:t>world views </a:t>
            </a:r>
            <a:r>
              <a:rPr lang="en-GB" sz="2800" dirty="0">
                <a:latin typeface="Century Gothic"/>
                <a:ea typeface="MS PGothic" charset="0"/>
                <a:cs typeface="Century Gothic"/>
              </a:rPr>
              <a:t>in </a:t>
            </a:r>
            <a:r>
              <a:rPr lang="en-GB" sz="2800" i="1" dirty="0">
                <a:latin typeface="Century Gothic"/>
                <a:ea typeface="MS PGothic" charset="0"/>
                <a:cs typeface="Century Gothic"/>
              </a:rPr>
              <a:t>all</a:t>
            </a:r>
            <a:r>
              <a:rPr lang="en-GB" sz="2800" dirty="0">
                <a:latin typeface="Century Gothic"/>
                <a:ea typeface="MS PGothic" charset="0"/>
                <a:cs typeface="Century Gothic"/>
              </a:rPr>
              <a:t> </a:t>
            </a:r>
            <a:r>
              <a:rPr lang="en-GB" sz="2800" dirty="0" smtClean="0">
                <a:latin typeface="Century Gothic"/>
                <a:ea typeface="MS PGothic" charset="0"/>
                <a:cs typeface="Century Gothic"/>
              </a:rPr>
              <a:t>relevant areas </a:t>
            </a:r>
            <a:r>
              <a:rPr lang="en-GB" sz="2800" dirty="0">
                <a:latin typeface="Century Gothic"/>
                <a:ea typeface="MS PGothic" charset="0"/>
                <a:cs typeface="Century Gothic"/>
              </a:rPr>
              <a:t>of our </a:t>
            </a:r>
            <a:r>
              <a:rPr lang="en-GB" sz="2800" dirty="0" smtClean="0">
                <a:latin typeface="Century Gothic"/>
                <a:ea typeface="MS PGothic" charset="0"/>
                <a:cs typeface="Century Gothic"/>
              </a:rPr>
              <a:t>curriculum;  </a:t>
            </a:r>
          </a:p>
          <a:p>
            <a:r>
              <a:rPr lang="en-GB" sz="2800" dirty="0" smtClean="0">
                <a:latin typeface="Century Gothic"/>
                <a:ea typeface="MS PGothic" charset="0"/>
                <a:cs typeface="Century Gothic"/>
              </a:rPr>
              <a:t>Enables teachers </a:t>
            </a:r>
            <a:r>
              <a:rPr lang="en-GB" sz="2800" dirty="0">
                <a:latin typeface="Century Gothic"/>
                <a:ea typeface="MS PGothic" charset="0"/>
                <a:cs typeface="Century Gothic"/>
              </a:rPr>
              <a:t>to improve their subject knowledge </a:t>
            </a:r>
            <a:r>
              <a:rPr lang="en-GB" sz="2800" i="1" dirty="0">
                <a:latin typeface="Century Gothic"/>
                <a:ea typeface="MS PGothic" charset="0"/>
                <a:cs typeface="Century Gothic"/>
              </a:rPr>
              <a:t>and</a:t>
            </a:r>
            <a:r>
              <a:rPr lang="en-GB" sz="2800" dirty="0">
                <a:latin typeface="Century Gothic"/>
                <a:ea typeface="MS PGothic" charset="0"/>
                <a:cs typeface="Century Gothic"/>
              </a:rPr>
              <a:t> confidence to talk about religious </a:t>
            </a:r>
            <a:r>
              <a:rPr lang="en-GB" sz="2800" dirty="0" smtClean="0">
                <a:latin typeface="Century Gothic"/>
                <a:ea typeface="MS PGothic" charset="0"/>
                <a:cs typeface="Century Gothic"/>
              </a:rPr>
              <a:t>matters; </a:t>
            </a:r>
            <a:endParaRPr lang="en-GB" sz="2800" dirty="0">
              <a:latin typeface="Century Gothic"/>
              <a:ea typeface="MS PGothic" charset="0"/>
              <a:cs typeface="Century Gothic"/>
            </a:endParaRPr>
          </a:p>
          <a:p>
            <a:r>
              <a:rPr lang="en-GB" sz="2800" dirty="0" smtClean="0">
                <a:latin typeface="Century Gothic"/>
                <a:ea typeface="MS PGothic" charset="0"/>
                <a:cs typeface="Century Gothic"/>
              </a:rPr>
              <a:t>Helps teachers overcome fears about classroom discussions; and </a:t>
            </a:r>
            <a:r>
              <a:rPr lang="en-GB" sz="2800" dirty="0">
                <a:latin typeface="Century Gothic"/>
                <a:ea typeface="MS PGothic" charset="0"/>
                <a:cs typeface="Century Gothic"/>
              </a:rPr>
              <a:t>think about controversial or difficult situations </a:t>
            </a:r>
            <a:r>
              <a:rPr lang="en-GB" sz="2800" dirty="0" smtClean="0">
                <a:latin typeface="Century Gothic"/>
                <a:ea typeface="MS PGothic" charset="0"/>
                <a:cs typeface="Century Gothic"/>
              </a:rPr>
              <a:t>/ topics</a:t>
            </a:r>
            <a:endParaRPr lang="en-GB" sz="2800" dirty="0">
              <a:latin typeface="Century Gothic"/>
              <a:ea typeface="MS PGothic" charset="0"/>
              <a:cs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sz="4000" b="1" dirty="0" smtClean="0">
                <a:latin typeface="Century Gothic"/>
                <a:ea typeface="MS PGothic" charset="0"/>
                <a:cs typeface="Century Gothic"/>
              </a:rPr>
              <a:t>Religious Literacy Strategies (1)</a:t>
            </a:r>
            <a:endParaRPr lang="en-GB" sz="4000" b="1" dirty="0">
              <a:latin typeface="Century Gothic"/>
              <a:ea typeface="MS PGothic" charset="0"/>
              <a:cs typeface="Century Gothic"/>
            </a:endParaRPr>
          </a:p>
        </p:txBody>
      </p:sp>
      <p:sp>
        <p:nvSpPr>
          <p:cNvPr id="17411" name="Content Placeholder 2"/>
          <p:cNvSpPr>
            <a:spLocks noGrp="1"/>
          </p:cNvSpPr>
          <p:nvPr>
            <p:ph idx="1"/>
          </p:nvPr>
        </p:nvSpPr>
        <p:spPr/>
        <p:txBody>
          <a:bodyPr/>
          <a:lstStyle/>
          <a:p>
            <a:r>
              <a:rPr lang="en-GB" sz="2800" dirty="0">
                <a:latin typeface="Century Gothic"/>
                <a:ea typeface="MS PGothic" charset="0"/>
                <a:cs typeface="Century Gothic"/>
              </a:rPr>
              <a:t>Ensure you follow your agreed syllabus or units of study for RE with your </a:t>
            </a:r>
            <a:r>
              <a:rPr lang="en-GB" sz="2800" dirty="0" smtClean="0">
                <a:latin typeface="Century Gothic"/>
                <a:ea typeface="MS PGothic" charset="0"/>
                <a:cs typeface="Century Gothic"/>
              </a:rPr>
              <a:t>class: </a:t>
            </a:r>
          </a:p>
          <a:p>
            <a:pPr lvl="1">
              <a:buFont typeface="Courier New"/>
              <a:buChar char="o"/>
            </a:pPr>
            <a:r>
              <a:rPr lang="en-GB" sz="2400" dirty="0">
                <a:latin typeface="Century Gothic"/>
                <a:ea typeface="MS PGothic" charset="0"/>
                <a:cs typeface="Century Gothic"/>
              </a:rPr>
              <a:t>T</a:t>
            </a:r>
            <a:r>
              <a:rPr lang="en-GB" sz="2400" dirty="0" smtClean="0">
                <a:latin typeface="Century Gothic"/>
                <a:ea typeface="MS PGothic" charset="0"/>
                <a:cs typeface="Century Gothic"/>
              </a:rPr>
              <a:t>hese </a:t>
            </a:r>
            <a:r>
              <a:rPr lang="en-GB" sz="2400" dirty="0">
                <a:latin typeface="Century Gothic"/>
                <a:ea typeface="MS PGothic" charset="0"/>
                <a:cs typeface="Century Gothic"/>
              </a:rPr>
              <a:t>have been thought out so that over the course of a pupils life at your school they will receive a broad education into </a:t>
            </a:r>
            <a:r>
              <a:rPr lang="en-GB" sz="2400" dirty="0" smtClean="0">
                <a:latin typeface="Century Gothic"/>
                <a:ea typeface="MS PGothic" charset="0"/>
                <a:cs typeface="Century Gothic"/>
              </a:rPr>
              <a:t>religions!</a:t>
            </a:r>
            <a:endParaRPr lang="en-GB" sz="2400" dirty="0">
              <a:latin typeface="Century Gothic"/>
              <a:ea typeface="MS PGothic" charset="0"/>
              <a:cs typeface="Century Gothic"/>
            </a:endParaRPr>
          </a:p>
          <a:p>
            <a:r>
              <a:rPr lang="en-GB" sz="2800" dirty="0">
                <a:latin typeface="Century Gothic"/>
                <a:ea typeface="MS PGothic" charset="0"/>
                <a:cs typeface="Century Gothic"/>
              </a:rPr>
              <a:t>Steer away </a:t>
            </a:r>
            <a:r>
              <a:rPr lang="en-GB" sz="2800" dirty="0" smtClean="0">
                <a:latin typeface="Century Gothic"/>
                <a:ea typeface="MS PGothic" charset="0"/>
                <a:cs typeface="Century Gothic"/>
              </a:rPr>
              <a:t>from </a:t>
            </a:r>
            <a:r>
              <a:rPr lang="en-GB" sz="2800" dirty="0">
                <a:latin typeface="Century Gothic"/>
                <a:ea typeface="MS PGothic" charset="0"/>
                <a:cs typeface="Century Gothic"/>
              </a:rPr>
              <a:t>being simplistic about religions and </a:t>
            </a:r>
            <a:r>
              <a:rPr lang="en-GB" sz="2800" dirty="0" smtClean="0">
                <a:latin typeface="Century Gothic"/>
                <a:ea typeface="MS PGothic" charset="0"/>
                <a:cs typeface="Century Gothic"/>
              </a:rPr>
              <a:t>beliefs: </a:t>
            </a:r>
          </a:p>
          <a:p>
            <a:pPr lvl="1">
              <a:buFont typeface="Courier New"/>
              <a:buChar char="o"/>
            </a:pPr>
            <a:r>
              <a:rPr lang="en-GB" sz="2400" dirty="0" smtClean="0">
                <a:latin typeface="Century Gothic"/>
                <a:ea typeface="MS PGothic" charset="0"/>
                <a:cs typeface="Century Gothic"/>
              </a:rPr>
              <a:t>There </a:t>
            </a:r>
            <a:r>
              <a:rPr lang="en-GB" sz="2400" dirty="0">
                <a:latin typeface="Century Gothic"/>
                <a:ea typeface="MS PGothic" charset="0"/>
                <a:cs typeface="Century Gothic"/>
              </a:rPr>
              <a:t>are agreed central beliefs but a lot of difference in terms of interpretation and practice in all belief systems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z="4000" b="1" dirty="0">
                <a:latin typeface="Century Gothic"/>
                <a:ea typeface="MS PGothic" charset="0"/>
                <a:cs typeface="Century Gothic"/>
              </a:rPr>
              <a:t>Religious Literacy Strategies </a:t>
            </a:r>
            <a:r>
              <a:rPr lang="en-GB" sz="4000" b="1" dirty="0" smtClean="0">
                <a:latin typeface="Century Gothic"/>
                <a:ea typeface="MS PGothic" charset="0"/>
                <a:cs typeface="Century Gothic"/>
              </a:rPr>
              <a:t>(2)</a:t>
            </a:r>
            <a:endParaRPr lang="en-GB" sz="4000" dirty="0">
              <a:latin typeface="Calibri" charset="0"/>
              <a:ea typeface="MS PGothic" charset="0"/>
            </a:endParaRPr>
          </a:p>
        </p:txBody>
      </p:sp>
      <p:sp>
        <p:nvSpPr>
          <p:cNvPr id="18435" name="Content Placeholder 2"/>
          <p:cNvSpPr>
            <a:spLocks noGrp="1"/>
          </p:cNvSpPr>
          <p:nvPr>
            <p:ph idx="1"/>
          </p:nvPr>
        </p:nvSpPr>
        <p:spPr/>
        <p:txBody>
          <a:bodyPr/>
          <a:lstStyle/>
          <a:p>
            <a:r>
              <a:rPr lang="en-GB" sz="2800" dirty="0">
                <a:latin typeface="Century Gothic"/>
                <a:ea typeface="MS PGothic" charset="0"/>
                <a:cs typeface="Century Gothic"/>
              </a:rPr>
              <a:t>Encourage debate</a:t>
            </a:r>
          </a:p>
          <a:p>
            <a:r>
              <a:rPr lang="en-GB" sz="2800" dirty="0" smtClean="0">
                <a:latin typeface="Century Gothic"/>
                <a:ea typeface="MS PGothic" charset="0"/>
                <a:cs typeface="Century Gothic"/>
              </a:rPr>
              <a:t>Develop active </a:t>
            </a:r>
            <a:r>
              <a:rPr lang="en-GB" sz="2800" dirty="0">
                <a:latin typeface="Century Gothic"/>
                <a:ea typeface="MS PGothic" charset="0"/>
                <a:cs typeface="Century Gothic"/>
              </a:rPr>
              <a:t>listening skills</a:t>
            </a:r>
          </a:p>
          <a:p>
            <a:r>
              <a:rPr lang="en-GB" sz="2800" dirty="0">
                <a:latin typeface="Century Gothic"/>
                <a:ea typeface="MS PGothic" charset="0"/>
                <a:cs typeface="Century Gothic"/>
              </a:rPr>
              <a:t>Be reflective: think and engage with discussions</a:t>
            </a:r>
          </a:p>
          <a:p>
            <a:r>
              <a:rPr lang="en-GB" sz="2800" dirty="0">
                <a:latin typeface="Century Gothic"/>
                <a:ea typeface="MS PGothic" charset="0"/>
                <a:cs typeface="Century Gothic"/>
              </a:rPr>
              <a:t>Explain when your view has changed</a:t>
            </a:r>
          </a:p>
          <a:p>
            <a:r>
              <a:rPr lang="en-GB" sz="2800" dirty="0">
                <a:latin typeface="Century Gothic"/>
                <a:ea typeface="MS PGothic" charset="0"/>
                <a:cs typeface="Century Gothic"/>
              </a:rPr>
              <a:t>Use facts and situations to develop pupils thinking around diversity and being to identify it</a:t>
            </a:r>
          </a:p>
          <a:p>
            <a:endParaRPr lang="en-GB" dirty="0">
              <a:latin typeface="Calibri" charset="0"/>
              <a:ea typeface="MS PGothic"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333375"/>
            <a:ext cx="9144000" cy="1143000"/>
          </a:xfrm>
        </p:spPr>
        <p:txBody>
          <a:bodyPr/>
          <a:lstStyle/>
          <a:p>
            <a:r>
              <a:rPr lang="en-GB" sz="4000" b="1" dirty="0">
                <a:latin typeface="Century Gothic" charset="0"/>
                <a:ea typeface="MS PGothic" charset="0"/>
              </a:rPr>
              <a:t>Handling sensitive </a:t>
            </a:r>
            <a:r>
              <a:rPr lang="en-GB" sz="4000" b="1" dirty="0" smtClean="0">
                <a:latin typeface="Century Gothic" charset="0"/>
                <a:ea typeface="MS PGothic" charset="0"/>
              </a:rPr>
              <a:t>discussions (1)</a:t>
            </a:r>
            <a:endParaRPr lang="en-GB" sz="4000" b="1" dirty="0">
              <a:latin typeface="Century Gothic" charset="0"/>
              <a:ea typeface="MS PGothic" charset="0"/>
            </a:endParaRPr>
          </a:p>
        </p:txBody>
      </p:sp>
      <p:sp>
        <p:nvSpPr>
          <p:cNvPr id="19459" name="Content Placeholder 2"/>
          <p:cNvSpPr>
            <a:spLocks noGrp="1"/>
          </p:cNvSpPr>
          <p:nvPr>
            <p:ph idx="1"/>
          </p:nvPr>
        </p:nvSpPr>
        <p:spPr/>
        <p:txBody>
          <a:bodyPr/>
          <a:lstStyle/>
          <a:p>
            <a:r>
              <a:rPr lang="en-GB" sz="2800" dirty="0">
                <a:latin typeface="Century Gothic" charset="0"/>
                <a:ea typeface="MS PGothic" charset="0"/>
              </a:rPr>
              <a:t>Ensure your pupils:</a:t>
            </a:r>
          </a:p>
          <a:p>
            <a:pPr lvl="1" indent="-342900">
              <a:buFont typeface="Courier New" charset="0"/>
              <a:buChar char="o"/>
            </a:pPr>
            <a:r>
              <a:rPr lang="en-GB" sz="2300" dirty="0">
                <a:latin typeface="Century Gothic" charset="0"/>
                <a:ea typeface="MS PGothic" charset="0"/>
              </a:rPr>
              <a:t> Know </a:t>
            </a:r>
            <a:r>
              <a:rPr lang="en-GB" sz="2300" i="1" dirty="0">
                <a:latin typeface="Century Gothic" charset="0"/>
                <a:ea typeface="MS PGothic" charset="0"/>
              </a:rPr>
              <a:t>your</a:t>
            </a:r>
            <a:r>
              <a:rPr lang="en-GB" sz="2300" dirty="0">
                <a:latin typeface="Century Gothic" charset="0"/>
                <a:ea typeface="MS PGothic" charset="0"/>
              </a:rPr>
              <a:t> ground rules for classroom discussions: </a:t>
            </a:r>
          </a:p>
          <a:p>
            <a:pPr lvl="2" indent="-342900">
              <a:buFont typeface="Courier New" charset="0"/>
              <a:buChar char="o"/>
            </a:pPr>
            <a:r>
              <a:rPr lang="en-GB" sz="2300" dirty="0">
                <a:latin typeface="Century Gothic" charset="0"/>
                <a:ea typeface="MS PGothic" charset="0"/>
              </a:rPr>
              <a:t> How do pupils ask a question? </a:t>
            </a:r>
          </a:p>
          <a:p>
            <a:pPr lvl="2" indent="-342900">
              <a:buFont typeface="Courier New" charset="0"/>
              <a:buChar char="o"/>
            </a:pPr>
            <a:r>
              <a:rPr lang="en-GB" sz="2300" dirty="0">
                <a:latin typeface="Century Gothic" charset="0"/>
                <a:ea typeface="MS PGothic" charset="0"/>
              </a:rPr>
              <a:t> Disagree with someone? </a:t>
            </a:r>
          </a:p>
          <a:p>
            <a:pPr lvl="2" indent="-342900">
              <a:buFont typeface="Courier New" charset="0"/>
              <a:buChar char="o"/>
            </a:pPr>
            <a:r>
              <a:rPr lang="en-GB" sz="2300" dirty="0">
                <a:latin typeface="Century Gothic" charset="0"/>
                <a:ea typeface="MS PGothic" charset="0"/>
              </a:rPr>
              <a:t> Talk to class or peers?</a:t>
            </a:r>
          </a:p>
          <a:p>
            <a:pPr lvl="1" indent="-342900">
              <a:buFont typeface="Courier New" charset="0"/>
              <a:buChar char="o"/>
            </a:pPr>
            <a:r>
              <a:rPr lang="en-GB" sz="2300" dirty="0">
                <a:latin typeface="Century Gothic" charset="0"/>
                <a:ea typeface="MS PGothic" charset="0"/>
              </a:rPr>
              <a:t>Use ‘</a:t>
            </a:r>
            <a:r>
              <a:rPr lang="en-GB" altLang="ja-JP" sz="2300" i="1" dirty="0">
                <a:latin typeface="Century Gothic" charset="0"/>
                <a:ea typeface="MS PGothic" charset="0"/>
              </a:rPr>
              <a:t>ownership</a:t>
            </a:r>
            <a:r>
              <a:rPr lang="en-GB" sz="2300" i="1" dirty="0">
                <a:latin typeface="Century Gothic" charset="0"/>
                <a:ea typeface="MS PGothic" charset="0"/>
              </a:rPr>
              <a:t>’</a:t>
            </a:r>
            <a:r>
              <a:rPr lang="en-GB" altLang="ja-JP" sz="2300" i="1" dirty="0">
                <a:latin typeface="Century Gothic" charset="0"/>
                <a:ea typeface="MS PGothic" charset="0"/>
              </a:rPr>
              <a:t> </a:t>
            </a:r>
            <a:r>
              <a:rPr lang="en-GB" altLang="ja-JP" sz="2300" dirty="0">
                <a:latin typeface="Century Gothic" charset="0"/>
                <a:ea typeface="MS PGothic" charset="0"/>
              </a:rPr>
              <a:t>language: e.g. </a:t>
            </a:r>
            <a:r>
              <a:rPr lang="en-GB" sz="2300" dirty="0">
                <a:latin typeface="Century Gothic" charset="0"/>
                <a:ea typeface="MS PGothic" charset="0"/>
              </a:rPr>
              <a:t>‘</a:t>
            </a:r>
            <a:r>
              <a:rPr lang="en-GB" altLang="ja-JP" sz="2300" i="1" dirty="0">
                <a:latin typeface="Century Gothic" charset="0"/>
                <a:ea typeface="MS PGothic" charset="0"/>
              </a:rPr>
              <a:t>in my opinion</a:t>
            </a:r>
            <a:r>
              <a:rPr lang="en-GB" sz="2300" dirty="0">
                <a:latin typeface="Century Gothic" charset="0"/>
                <a:ea typeface="MS PGothic" charset="0"/>
              </a:rPr>
              <a:t>’</a:t>
            </a:r>
            <a:r>
              <a:rPr lang="en-GB" altLang="ja-JP" sz="2300" dirty="0">
                <a:latin typeface="Century Gothic" charset="0"/>
                <a:ea typeface="MS PGothic" charset="0"/>
              </a:rPr>
              <a:t>, </a:t>
            </a:r>
            <a:r>
              <a:rPr lang="en-GB" sz="2300" dirty="0">
                <a:latin typeface="Century Gothic" charset="0"/>
                <a:ea typeface="MS PGothic" charset="0"/>
              </a:rPr>
              <a:t>‘</a:t>
            </a:r>
            <a:r>
              <a:rPr lang="en-GB" altLang="ja-JP" sz="2300" i="1" dirty="0">
                <a:latin typeface="Century Gothic" charset="0"/>
                <a:ea typeface="MS PGothic" charset="0"/>
              </a:rPr>
              <a:t>some Hindu</a:t>
            </a:r>
            <a:r>
              <a:rPr lang="en-GB" sz="2300" i="1" dirty="0">
                <a:latin typeface="Century Gothic" charset="0"/>
                <a:ea typeface="MS PGothic" charset="0"/>
              </a:rPr>
              <a:t>’</a:t>
            </a:r>
            <a:r>
              <a:rPr lang="en-GB" altLang="ja-JP" sz="2300" i="1" dirty="0">
                <a:latin typeface="Century Gothic" charset="0"/>
                <a:ea typeface="MS PGothic" charset="0"/>
              </a:rPr>
              <a:t>s…</a:t>
            </a:r>
            <a:r>
              <a:rPr lang="en-GB" sz="2300" dirty="0">
                <a:latin typeface="Century Gothic" charset="0"/>
                <a:ea typeface="MS PGothic" charset="0"/>
              </a:rPr>
              <a:t>’</a:t>
            </a:r>
            <a:endParaRPr lang="en-GB" altLang="ja-JP" sz="2300" dirty="0">
              <a:latin typeface="Century Gothic" charset="0"/>
              <a:ea typeface="MS PGothic" charset="0"/>
            </a:endParaRPr>
          </a:p>
          <a:p>
            <a:pPr lvl="1" indent="-342900">
              <a:buFont typeface="Courier New" charset="0"/>
              <a:buChar char="o"/>
            </a:pPr>
            <a:r>
              <a:rPr lang="en-GB" sz="2300" dirty="0">
                <a:latin typeface="Century Gothic" charset="0"/>
                <a:ea typeface="MS PGothic" charset="0"/>
              </a:rPr>
              <a:t>Are encouraged to explore the issue, look for facts and think about where to look for answers </a:t>
            </a:r>
          </a:p>
          <a:p>
            <a:endParaRPr lang="en-GB" dirty="0">
              <a:latin typeface="Calibri" charset="0"/>
              <a:ea typeface="MS PGothic"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p:txBody>
          <a:bodyPr/>
          <a:lstStyle/>
          <a:p>
            <a:r>
              <a:rPr lang="en-GB">
                <a:latin typeface="Century Gothic" charset="0"/>
                <a:ea typeface="MS PGothic" charset="0"/>
              </a:rPr>
              <a:t>Teachers should:</a:t>
            </a:r>
          </a:p>
          <a:p>
            <a:pPr lvl="1" indent="-342900">
              <a:buFont typeface="Courier New" charset="0"/>
              <a:buChar char="o"/>
            </a:pPr>
            <a:r>
              <a:rPr lang="en-GB">
                <a:latin typeface="Century Gothic" charset="0"/>
                <a:ea typeface="MS PGothic" charset="0"/>
              </a:rPr>
              <a:t>Affirm contributions from everyone, even if you don’t agree with it</a:t>
            </a:r>
          </a:p>
          <a:p>
            <a:pPr lvl="1" indent="-342900">
              <a:buFont typeface="Courier New" charset="0"/>
              <a:buChar char="o"/>
            </a:pPr>
            <a:r>
              <a:rPr lang="en-GB">
                <a:latin typeface="Century Gothic" charset="0"/>
                <a:ea typeface="MS PGothic" charset="0"/>
              </a:rPr>
              <a:t>It gives you something to help them learn from</a:t>
            </a:r>
          </a:p>
          <a:p>
            <a:pPr lvl="1" indent="-342900">
              <a:buFont typeface="Courier New" charset="0"/>
              <a:buChar char="o"/>
            </a:pPr>
            <a:r>
              <a:rPr lang="en-GB">
                <a:latin typeface="Century Gothic" charset="0"/>
                <a:ea typeface="MS PGothic" charset="0"/>
              </a:rPr>
              <a:t>Allow for a range of answers</a:t>
            </a:r>
          </a:p>
          <a:p>
            <a:pPr lvl="1" indent="-342900">
              <a:buFont typeface="Courier New" charset="0"/>
              <a:buChar char="o"/>
            </a:pPr>
            <a:r>
              <a:rPr lang="en-GB">
                <a:latin typeface="Century Gothic" charset="0"/>
                <a:ea typeface="MS PGothic" charset="0"/>
              </a:rPr>
              <a:t>Correct wrong factual information</a:t>
            </a:r>
          </a:p>
          <a:p>
            <a:pPr lvl="1" indent="-342900">
              <a:buFont typeface="Courier New" charset="0"/>
              <a:buChar char="o"/>
            </a:pPr>
            <a:r>
              <a:rPr lang="en-GB">
                <a:latin typeface="Century Gothic" charset="0"/>
                <a:ea typeface="MS PGothic" charset="0"/>
              </a:rPr>
              <a:t>Ensure the information you give is balanced</a:t>
            </a:r>
          </a:p>
          <a:p>
            <a:endParaRPr lang="en-GB">
              <a:latin typeface="Calibri" charset="0"/>
              <a:ea typeface="MS PGothic" charset="0"/>
            </a:endParaRPr>
          </a:p>
        </p:txBody>
      </p:sp>
      <p:sp>
        <p:nvSpPr>
          <p:cNvPr id="20483" name="Title 1"/>
          <p:cNvSpPr txBox="1">
            <a:spLocks/>
          </p:cNvSpPr>
          <p:nvPr/>
        </p:nvSpPr>
        <p:spPr bwMode="auto">
          <a:xfrm>
            <a:off x="0" y="3333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MS PGothic" charset="0"/>
                <a:cs typeface="MS PGothic" charset="0"/>
              </a:defRPr>
            </a:lvl1pPr>
            <a:lvl2pPr>
              <a:defRPr sz="2800">
                <a:solidFill>
                  <a:schemeClr val="tx1"/>
                </a:solidFill>
                <a:latin typeface="Calibri" charset="0"/>
                <a:ea typeface="MS PGothic" charset="0"/>
                <a:cs typeface="MS PGothic" charset="0"/>
              </a:defRPr>
            </a:lvl2pPr>
            <a:lvl3pPr>
              <a:defRPr sz="2400">
                <a:solidFill>
                  <a:schemeClr val="tx1"/>
                </a:solidFill>
                <a:latin typeface="Calibri" charset="0"/>
                <a:ea typeface="MS PGothic" charset="0"/>
                <a:cs typeface="MS PGothic" charset="0"/>
              </a:defRPr>
            </a:lvl3pPr>
            <a:lvl4pPr>
              <a:defRPr sz="2000">
                <a:solidFill>
                  <a:schemeClr val="tx1"/>
                </a:solidFill>
                <a:latin typeface="Calibri" charset="0"/>
                <a:ea typeface="MS PGothic" charset="0"/>
                <a:cs typeface="MS PGothic" charset="0"/>
              </a:defRPr>
            </a:lvl4pPr>
            <a:lvl5pPr>
              <a:defRPr sz="2000">
                <a:solidFill>
                  <a:schemeClr val="tx1"/>
                </a:solidFill>
                <a:latin typeface="Calibri" charset="0"/>
                <a:ea typeface="MS PGothic" charset="0"/>
                <a:cs typeface="MS PGothic" charset="0"/>
              </a:defRPr>
            </a:lvl5pPr>
            <a:lvl6pPr eaLnBrk="0" fontAlgn="base" hangingPunct="0">
              <a:spcAft>
                <a:spcPct val="0"/>
              </a:spcAft>
              <a:buFont typeface="Arial" charset="0"/>
              <a:buChar char="»"/>
              <a:defRPr sz="2000">
                <a:solidFill>
                  <a:schemeClr val="tx1"/>
                </a:solidFill>
                <a:latin typeface="Calibri" charset="0"/>
                <a:ea typeface="MS PGothic" charset="0"/>
                <a:cs typeface="MS PGothic" charset="0"/>
              </a:defRPr>
            </a:lvl6pPr>
            <a:lvl7pPr eaLnBrk="0" fontAlgn="base" hangingPunct="0">
              <a:spcAft>
                <a:spcPct val="0"/>
              </a:spcAft>
              <a:buFont typeface="Arial" charset="0"/>
              <a:buChar char="»"/>
              <a:defRPr sz="2000">
                <a:solidFill>
                  <a:schemeClr val="tx1"/>
                </a:solidFill>
                <a:latin typeface="Calibri" charset="0"/>
                <a:ea typeface="MS PGothic" charset="0"/>
                <a:cs typeface="MS PGothic" charset="0"/>
              </a:defRPr>
            </a:lvl7pPr>
            <a:lvl8pPr eaLnBrk="0" fontAlgn="base" hangingPunct="0">
              <a:spcAft>
                <a:spcPct val="0"/>
              </a:spcAft>
              <a:buFont typeface="Arial" charset="0"/>
              <a:buChar char="»"/>
              <a:defRPr sz="2000">
                <a:solidFill>
                  <a:schemeClr val="tx1"/>
                </a:solidFill>
                <a:latin typeface="Calibri" charset="0"/>
                <a:ea typeface="MS PGothic" charset="0"/>
                <a:cs typeface="MS PGothic" charset="0"/>
              </a:defRPr>
            </a:lvl8pPr>
            <a:lvl9pPr eaLnBrk="0" fontAlgn="base" hangingPunct="0">
              <a:spcAft>
                <a:spcPct val="0"/>
              </a:spcAft>
              <a:buFont typeface="Arial" charset="0"/>
              <a:buChar char="»"/>
              <a:defRPr sz="2000">
                <a:solidFill>
                  <a:schemeClr val="tx1"/>
                </a:solidFill>
                <a:latin typeface="Calibri" charset="0"/>
                <a:ea typeface="MS PGothic" charset="0"/>
                <a:cs typeface="MS PGothic" charset="0"/>
              </a:defRPr>
            </a:lvl9pPr>
          </a:lstStyle>
          <a:p>
            <a:pPr algn="ctr"/>
            <a:r>
              <a:rPr lang="en-GB" sz="4000" b="1" dirty="0">
                <a:latin typeface="Century Gothic" charset="0"/>
              </a:rPr>
              <a:t>Handling sensitive discussions (2)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1476375"/>
            <a:ext cx="8229600" cy="4649788"/>
          </a:xfrm>
        </p:spPr>
        <p:txBody>
          <a:bodyPr/>
          <a:lstStyle/>
          <a:p>
            <a:r>
              <a:rPr lang="en-GB" sz="2800">
                <a:latin typeface="Century Gothic" charset="0"/>
                <a:ea typeface="MS PGothic" charset="0"/>
              </a:rPr>
              <a:t>Throw back questions for further clarification with phrases like: </a:t>
            </a:r>
          </a:p>
          <a:p>
            <a:pPr lvl="1">
              <a:buFont typeface="Courier New" charset="0"/>
              <a:buChar char="o"/>
            </a:pPr>
            <a:r>
              <a:rPr lang="en-GB" sz="2400">
                <a:latin typeface="Century Gothic" charset="0"/>
                <a:ea typeface="MS PGothic" charset="0"/>
              </a:rPr>
              <a:t>What do you think?</a:t>
            </a:r>
          </a:p>
          <a:p>
            <a:pPr lvl="1">
              <a:buFont typeface="Courier New" charset="0"/>
              <a:buChar char="o"/>
            </a:pPr>
            <a:r>
              <a:rPr lang="en-GB" sz="2400">
                <a:latin typeface="Century Gothic" charset="0"/>
                <a:ea typeface="MS PGothic" charset="0"/>
              </a:rPr>
              <a:t>Can you clarify this for us?</a:t>
            </a:r>
          </a:p>
          <a:p>
            <a:r>
              <a:rPr lang="en-GB" sz="2800">
                <a:latin typeface="Century Gothic" charset="0"/>
                <a:ea typeface="MS PGothic" charset="0"/>
              </a:rPr>
              <a:t>You want to keep pupils pondering</a:t>
            </a:r>
          </a:p>
          <a:p>
            <a:r>
              <a:rPr lang="en-GB" sz="2800">
                <a:latin typeface="Century Gothic" charset="0"/>
                <a:ea typeface="MS PGothic" charset="0"/>
              </a:rPr>
              <a:t>Be honest with pupils, without being ruthless</a:t>
            </a:r>
          </a:p>
          <a:p>
            <a:r>
              <a:rPr lang="en-GB" sz="2800">
                <a:latin typeface="Century Gothic" charset="0"/>
                <a:ea typeface="MS PGothic" charset="0"/>
              </a:rPr>
              <a:t>Give time for quiet reflection, or reflective writing, to allow pupils time to assimilate information</a:t>
            </a:r>
          </a:p>
        </p:txBody>
      </p:sp>
      <p:sp>
        <p:nvSpPr>
          <p:cNvPr id="21507" name="Title 1"/>
          <p:cNvSpPr>
            <a:spLocks noGrp="1"/>
          </p:cNvSpPr>
          <p:nvPr>
            <p:ph type="title"/>
          </p:nvPr>
        </p:nvSpPr>
        <p:spPr>
          <a:xfrm>
            <a:off x="0" y="333375"/>
            <a:ext cx="9144000" cy="1143000"/>
          </a:xfrm>
        </p:spPr>
        <p:txBody>
          <a:bodyPr/>
          <a:lstStyle/>
          <a:p>
            <a:r>
              <a:rPr lang="en-GB" sz="4000" b="1" dirty="0">
                <a:latin typeface="Century Gothic" charset="0"/>
                <a:ea typeface="MS PGothic" charset="0"/>
              </a:rPr>
              <a:t>Handling sensitive discussions (3)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1700213"/>
            <a:ext cx="8229600" cy="4681537"/>
          </a:xfrm>
        </p:spPr>
        <p:txBody>
          <a:bodyPr/>
          <a:lstStyle/>
          <a:p>
            <a:r>
              <a:rPr lang="en-GB">
                <a:latin typeface="Century Gothic" charset="0"/>
                <a:ea typeface="MS PGothic" charset="0"/>
              </a:rPr>
              <a:t>Use resources and activities available on </a:t>
            </a:r>
            <a:r>
              <a:rPr lang="en-GB">
                <a:latin typeface="Century Gothic" charset="0"/>
                <a:ea typeface="MS PGothic" charset="0"/>
                <a:hlinkClick r:id="rId2"/>
              </a:rPr>
              <a:t>www.interfaithexplorers.com</a:t>
            </a:r>
            <a:r>
              <a:rPr lang="en-GB">
                <a:latin typeface="Century Gothic" charset="0"/>
                <a:ea typeface="MS PGothic" charset="0"/>
              </a:rPr>
              <a:t>:</a:t>
            </a:r>
          </a:p>
          <a:p>
            <a:pPr lvl="1">
              <a:buFont typeface="Courier New" charset="0"/>
              <a:buChar char="o"/>
            </a:pPr>
            <a:r>
              <a:rPr lang="en-GB" sz="2400">
                <a:latin typeface="Century Gothic" charset="0"/>
                <a:ea typeface="MS PGothic" charset="0"/>
              </a:rPr>
              <a:t>Taster activities: Lemon activity – good way into interfaith discussions</a:t>
            </a:r>
          </a:p>
          <a:p>
            <a:pPr lvl="1">
              <a:buFont typeface="Courier New" charset="0"/>
              <a:buChar char="o"/>
            </a:pPr>
            <a:r>
              <a:rPr lang="en-GB" sz="2400">
                <a:latin typeface="Century Gothic" charset="0"/>
                <a:ea typeface="MS PGothic" charset="0"/>
              </a:rPr>
              <a:t>Teachers guidance: Advice on website on dealing with difficult issues, how to run an enquiry with respect &amp; making choices</a:t>
            </a:r>
            <a:endParaRPr lang="en-GB" altLang="ja-JP">
              <a:latin typeface="Century Gothic" charset="0"/>
              <a:ea typeface="MS PGothic" charset="0"/>
            </a:endParaRPr>
          </a:p>
          <a:p>
            <a:pPr>
              <a:buFont typeface="Arial" charset="0"/>
              <a:buNone/>
            </a:pPr>
            <a:r>
              <a:rPr lang="en-GB">
                <a:latin typeface="Century Gothic" charset="0"/>
                <a:ea typeface="MS PGothic" charset="0"/>
              </a:rPr>
              <a:t> </a:t>
            </a:r>
          </a:p>
          <a:p>
            <a:endParaRPr lang="en-GB">
              <a:latin typeface="Century Gothic" charset="0"/>
              <a:ea typeface="MS PGothic" charset="0"/>
            </a:endParaRPr>
          </a:p>
        </p:txBody>
      </p:sp>
      <p:sp>
        <p:nvSpPr>
          <p:cNvPr id="22531" name="Title 1"/>
          <p:cNvSpPr>
            <a:spLocks noGrp="1"/>
          </p:cNvSpPr>
          <p:nvPr>
            <p:ph type="title"/>
          </p:nvPr>
        </p:nvSpPr>
        <p:spPr>
          <a:xfrm>
            <a:off x="0" y="333375"/>
            <a:ext cx="9144000" cy="1143000"/>
          </a:xfrm>
        </p:spPr>
        <p:txBody>
          <a:bodyPr/>
          <a:lstStyle/>
          <a:p>
            <a:r>
              <a:rPr lang="en-GB" sz="4000" b="1" dirty="0">
                <a:latin typeface="Century Gothic" charset="0"/>
                <a:ea typeface="MS PGothic" charset="0"/>
              </a:rPr>
              <a:t>Handling sensitive discussions (4)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b="1" dirty="0">
                <a:latin typeface="Century Gothic"/>
                <a:ea typeface="MS PGothic" charset="0"/>
                <a:cs typeface="Century Gothic"/>
              </a:rPr>
              <a:t>Practical activities</a:t>
            </a:r>
          </a:p>
        </p:txBody>
      </p:sp>
      <p:sp>
        <p:nvSpPr>
          <p:cNvPr id="23555" name="Content Placeholder 2"/>
          <p:cNvSpPr>
            <a:spLocks noGrp="1"/>
          </p:cNvSpPr>
          <p:nvPr>
            <p:ph idx="1"/>
          </p:nvPr>
        </p:nvSpPr>
        <p:spPr/>
        <p:txBody>
          <a:bodyPr/>
          <a:lstStyle/>
          <a:p>
            <a:r>
              <a:rPr lang="en-GB" sz="2600" dirty="0" smtClean="0">
                <a:latin typeface="Century Gothic"/>
                <a:ea typeface="MS PGothic" charset="0"/>
                <a:cs typeface="Century Gothic"/>
              </a:rPr>
              <a:t>Avoid questions </a:t>
            </a:r>
            <a:r>
              <a:rPr lang="en-GB" sz="2600" dirty="0">
                <a:latin typeface="Century Gothic"/>
                <a:ea typeface="MS PGothic" charset="0"/>
                <a:cs typeface="Century Gothic"/>
              </a:rPr>
              <a:t>that </a:t>
            </a:r>
            <a:r>
              <a:rPr lang="en-GB" sz="2600" dirty="0" smtClean="0">
                <a:latin typeface="Century Gothic"/>
                <a:ea typeface="MS PGothic" charset="0"/>
                <a:cs typeface="Century Gothic"/>
              </a:rPr>
              <a:t>result in recall </a:t>
            </a:r>
            <a:r>
              <a:rPr lang="en-GB" sz="2600" dirty="0">
                <a:latin typeface="Century Gothic"/>
                <a:ea typeface="MS PGothic" charset="0"/>
                <a:cs typeface="Century Gothic"/>
              </a:rPr>
              <a:t>or comprehension answers </a:t>
            </a:r>
            <a:endParaRPr lang="en-GB" sz="2600" dirty="0" smtClean="0">
              <a:latin typeface="Century Gothic"/>
              <a:ea typeface="MS PGothic" charset="0"/>
              <a:cs typeface="Century Gothic"/>
            </a:endParaRPr>
          </a:p>
          <a:p>
            <a:r>
              <a:rPr lang="en-GB" sz="2600" dirty="0">
                <a:latin typeface="Century Gothic"/>
                <a:ea typeface="MS PGothic" charset="0"/>
                <a:cs typeface="Century Gothic"/>
              </a:rPr>
              <a:t>A</a:t>
            </a:r>
            <a:r>
              <a:rPr lang="en-GB" sz="2600" dirty="0" smtClean="0">
                <a:latin typeface="Century Gothic"/>
                <a:ea typeface="MS PGothic" charset="0"/>
                <a:cs typeface="Century Gothic"/>
              </a:rPr>
              <a:t>sk </a:t>
            </a:r>
            <a:r>
              <a:rPr lang="en-GB" sz="2600" dirty="0">
                <a:latin typeface="Century Gothic"/>
                <a:ea typeface="MS PGothic" charset="0"/>
                <a:cs typeface="Century Gothic"/>
              </a:rPr>
              <a:t>questions that demand analysis, application, evaluation and synthesis;</a:t>
            </a:r>
          </a:p>
          <a:p>
            <a:r>
              <a:rPr lang="en-GB" sz="2600" dirty="0" smtClean="0">
                <a:latin typeface="Century Gothic"/>
                <a:ea typeface="MS PGothic" charset="0"/>
                <a:cs typeface="Century Gothic"/>
              </a:rPr>
              <a:t>Deploy games </a:t>
            </a:r>
            <a:r>
              <a:rPr lang="en-GB" sz="2600" dirty="0">
                <a:latin typeface="Century Gothic"/>
                <a:ea typeface="MS PGothic" charset="0"/>
                <a:cs typeface="Century Gothic"/>
              </a:rPr>
              <a:t>that build up confidence in using religious terminology, </a:t>
            </a:r>
            <a:r>
              <a:rPr lang="en-GB" sz="2600" dirty="0" smtClean="0">
                <a:latin typeface="Century Gothic"/>
                <a:ea typeface="MS PGothic" charset="0"/>
                <a:cs typeface="Century Gothic"/>
              </a:rPr>
              <a:t>e.g</a:t>
            </a:r>
            <a:r>
              <a:rPr lang="en-GB" sz="2600" dirty="0">
                <a:latin typeface="Century Gothic"/>
                <a:ea typeface="MS PGothic" charset="0"/>
                <a:cs typeface="Century Gothic"/>
              </a:rPr>
              <a:t>. </a:t>
            </a:r>
            <a:r>
              <a:rPr lang="en-GB" sz="2600" dirty="0" smtClean="0">
                <a:latin typeface="Century Gothic"/>
                <a:ea typeface="MS PGothic" charset="0"/>
                <a:cs typeface="Century Gothic"/>
              </a:rPr>
              <a:t>‘Don’t </a:t>
            </a:r>
            <a:r>
              <a:rPr lang="en-GB" sz="2600" dirty="0">
                <a:latin typeface="Century Gothic"/>
                <a:ea typeface="MS PGothic" charset="0"/>
                <a:cs typeface="Century Gothic"/>
              </a:rPr>
              <a:t>say </a:t>
            </a:r>
            <a:r>
              <a:rPr lang="en-GB" sz="2600" dirty="0" smtClean="0">
                <a:latin typeface="Century Gothic"/>
                <a:ea typeface="MS PGothic" charset="0"/>
                <a:cs typeface="Century Gothic"/>
              </a:rPr>
              <a:t>that…’</a:t>
            </a:r>
            <a:endParaRPr lang="en-GB" sz="2600" dirty="0">
              <a:latin typeface="Century Gothic"/>
              <a:ea typeface="MS PGothic" charset="0"/>
              <a:cs typeface="Century Gothic"/>
            </a:endParaRPr>
          </a:p>
          <a:p>
            <a:r>
              <a:rPr lang="en-GB" sz="2600" dirty="0" smtClean="0">
                <a:latin typeface="Century Gothic"/>
                <a:ea typeface="MS PGothic" charset="0"/>
                <a:cs typeface="Century Gothic"/>
              </a:rPr>
              <a:t>Use classroom </a:t>
            </a:r>
            <a:r>
              <a:rPr lang="en-GB" sz="2600" dirty="0">
                <a:latin typeface="Century Gothic"/>
                <a:ea typeface="MS PGothic" charset="0"/>
                <a:cs typeface="Century Gothic"/>
              </a:rPr>
              <a:t>activities  that develop thinking skills, </a:t>
            </a:r>
            <a:r>
              <a:rPr lang="en-GB" sz="2600" dirty="0" smtClean="0">
                <a:latin typeface="Century Gothic"/>
                <a:ea typeface="MS PGothic" charset="0"/>
                <a:cs typeface="Century Gothic"/>
              </a:rPr>
              <a:t>e.g</a:t>
            </a:r>
            <a:r>
              <a:rPr lang="en-GB" sz="2600" dirty="0">
                <a:latin typeface="Century Gothic"/>
                <a:ea typeface="MS PGothic" charset="0"/>
                <a:cs typeface="Century Gothic"/>
              </a:rPr>
              <a:t>. </a:t>
            </a:r>
            <a:r>
              <a:rPr lang="en-GB" sz="2600" dirty="0" smtClean="0">
                <a:latin typeface="Century Gothic"/>
                <a:ea typeface="MS PGothic" charset="0"/>
                <a:cs typeface="Century Gothic"/>
              </a:rPr>
              <a:t>‘Same</a:t>
            </a:r>
            <a:r>
              <a:rPr lang="en-GB" sz="2600" dirty="0">
                <a:latin typeface="Century Gothic"/>
                <a:ea typeface="MS PGothic" charset="0"/>
                <a:cs typeface="Century Gothic"/>
              </a:rPr>
              <a:t>, similar and </a:t>
            </a:r>
            <a:r>
              <a:rPr lang="en-GB" sz="2600" dirty="0" smtClean="0">
                <a:latin typeface="Century Gothic"/>
                <a:ea typeface="MS PGothic" charset="0"/>
                <a:cs typeface="Century Gothic"/>
              </a:rPr>
              <a:t>different’ </a:t>
            </a:r>
          </a:p>
          <a:p>
            <a:r>
              <a:rPr lang="en-GB" sz="2600" dirty="0" smtClean="0">
                <a:latin typeface="Century Gothic"/>
                <a:ea typeface="MS PGothic" charset="0"/>
                <a:cs typeface="Century Gothic"/>
              </a:rPr>
              <a:t>See in appendix of PPT! </a:t>
            </a:r>
            <a:endParaRPr lang="en-GB" sz="2600" dirty="0">
              <a:latin typeface="Century Gothic"/>
              <a:ea typeface="MS PGothic" charset="0"/>
              <a:cs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b="1" dirty="0">
                <a:latin typeface="Century Gothic"/>
                <a:ea typeface="MS PGothic" charset="0"/>
                <a:cs typeface="Century Gothic"/>
              </a:rPr>
              <a:t>And finally…</a:t>
            </a:r>
          </a:p>
        </p:txBody>
      </p:sp>
      <p:sp>
        <p:nvSpPr>
          <p:cNvPr id="13315" name="Content Placeholder 2"/>
          <p:cNvSpPr>
            <a:spLocks noGrp="1"/>
          </p:cNvSpPr>
          <p:nvPr>
            <p:ph idx="1"/>
          </p:nvPr>
        </p:nvSpPr>
        <p:spPr/>
        <p:txBody>
          <a:bodyPr/>
          <a:lstStyle/>
          <a:p>
            <a:pPr marL="0" indent="0" algn="ctr">
              <a:buFont typeface="Arial" charset="0"/>
              <a:buNone/>
            </a:pPr>
            <a:r>
              <a:rPr lang="en-GB" i="1" dirty="0" smtClean="0">
                <a:latin typeface="Century Gothic"/>
                <a:ea typeface="MS PGothic" charset="0"/>
                <a:cs typeface="Century Gothic"/>
              </a:rPr>
              <a:t>‘Religious </a:t>
            </a:r>
            <a:r>
              <a:rPr lang="en-GB" i="1" dirty="0">
                <a:latin typeface="Century Gothic"/>
                <a:ea typeface="MS PGothic" charset="0"/>
                <a:cs typeface="Century Gothic"/>
              </a:rPr>
              <a:t>literacy helps you move from tolerance to </a:t>
            </a:r>
            <a:r>
              <a:rPr lang="en-GB" i="1" dirty="0" smtClean="0">
                <a:latin typeface="Century Gothic"/>
                <a:ea typeface="MS PGothic" charset="0"/>
                <a:cs typeface="Century Gothic"/>
              </a:rPr>
              <a:t>respect’</a:t>
            </a:r>
          </a:p>
          <a:p>
            <a:pPr marL="0" indent="0" algn="ctr">
              <a:buFont typeface="Arial" charset="0"/>
              <a:buNone/>
            </a:pPr>
            <a:r>
              <a:rPr lang="en-GB" i="1" dirty="0" smtClean="0">
                <a:latin typeface="Century Gothic"/>
                <a:ea typeface="MS PGothic" charset="0"/>
                <a:cs typeface="Century Gothic"/>
              </a:rPr>
              <a:t> </a:t>
            </a:r>
            <a:r>
              <a:rPr lang="en-GB" sz="2400" i="1" dirty="0">
                <a:latin typeface="Century Gothic"/>
                <a:ea typeface="MS PGothic" charset="0"/>
                <a:cs typeface="Century Gothic"/>
              </a:rPr>
              <a:t>Prof Adam Dinham</a:t>
            </a:r>
          </a:p>
          <a:p>
            <a:r>
              <a:rPr lang="en-GB" sz="2600" dirty="0" smtClean="0">
                <a:latin typeface="Century Gothic"/>
                <a:ea typeface="MS PGothic" charset="0"/>
                <a:cs typeface="Century Gothic"/>
              </a:rPr>
              <a:t>What </a:t>
            </a:r>
            <a:r>
              <a:rPr lang="en-GB" sz="2600" dirty="0" smtClean="0">
                <a:latin typeface="Century Gothic"/>
                <a:ea typeface="MS PGothic" charset="0"/>
                <a:cs typeface="Century Gothic"/>
              </a:rPr>
              <a:t>teacher’s need to do </a:t>
            </a:r>
            <a:r>
              <a:rPr lang="en-GB" sz="2600" dirty="0" smtClean="0">
                <a:latin typeface="Century Gothic"/>
                <a:ea typeface="MS PGothic" charset="0"/>
                <a:cs typeface="Century Gothic"/>
              </a:rPr>
              <a:t>differs depending on school and community context; </a:t>
            </a:r>
            <a:endParaRPr lang="en-GB" sz="2600" dirty="0">
              <a:latin typeface="Century Gothic"/>
              <a:ea typeface="MS PGothic" charset="0"/>
              <a:cs typeface="Century Gothic"/>
            </a:endParaRPr>
          </a:p>
          <a:p>
            <a:r>
              <a:rPr lang="en-GB" sz="2600" dirty="0">
                <a:latin typeface="Century Gothic"/>
                <a:ea typeface="MS PGothic" charset="0"/>
                <a:cs typeface="Century Gothic"/>
              </a:rPr>
              <a:t>R</a:t>
            </a:r>
            <a:r>
              <a:rPr lang="en-GB" sz="2600" dirty="0" smtClean="0">
                <a:latin typeface="Century Gothic"/>
                <a:ea typeface="MS PGothic" charset="0"/>
                <a:cs typeface="Century Gothic"/>
              </a:rPr>
              <a:t>egular </a:t>
            </a:r>
            <a:r>
              <a:rPr lang="en-GB" sz="2600" dirty="0">
                <a:latin typeface="Century Gothic"/>
                <a:ea typeface="MS PGothic" charset="0"/>
                <a:cs typeface="Century Gothic"/>
              </a:rPr>
              <a:t>conversations </a:t>
            </a:r>
            <a:r>
              <a:rPr lang="en-GB" sz="2600" dirty="0" smtClean="0">
                <a:latin typeface="Century Gothic"/>
                <a:ea typeface="MS PGothic" charset="0"/>
                <a:cs typeface="Century Gothic"/>
              </a:rPr>
              <a:t>in </a:t>
            </a:r>
            <a:r>
              <a:rPr lang="en-GB" sz="2600" dirty="0">
                <a:latin typeface="Century Gothic"/>
                <a:ea typeface="MS PGothic" charset="0"/>
                <a:cs typeface="Century Gothic"/>
              </a:rPr>
              <a:t>our </a:t>
            </a:r>
            <a:r>
              <a:rPr lang="en-GB" sz="2600" dirty="0" smtClean="0">
                <a:latin typeface="Century Gothic"/>
                <a:ea typeface="MS PGothic" charset="0"/>
                <a:cs typeface="Century Gothic"/>
              </a:rPr>
              <a:t>classrooms helps </a:t>
            </a:r>
            <a:r>
              <a:rPr lang="en-GB" sz="2600" dirty="0">
                <a:latin typeface="Century Gothic"/>
                <a:ea typeface="MS PGothic" charset="0"/>
                <a:cs typeface="Century Gothic"/>
              </a:rPr>
              <a:t>pupils </a:t>
            </a:r>
            <a:r>
              <a:rPr lang="en-GB" sz="2600" dirty="0" smtClean="0">
                <a:latin typeface="Century Gothic"/>
                <a:ea typeface="MS PGothic" charset="0"/>
                <a:cs typeface="Century Gothic"/>
              </a:rPr>
              <a:t>build </a:t>
            </a:r>
            <a:r>
              <a:rPr lang="en-GB" sz="2600" dirty="0">
                <a:latin typeface="Century Gothic"/>
                <a:ea typeface="MS PGothic" charset="0"/>
                <a:cs typeface="Century Gothic"/>
              </a:rPr>
              <a:t>up their ability to discuss religion with respect and </a:t>
            </a:r>
            <a:r>
              <a:rPr lang="en-GB" sz="2600" dirty="0" smtClean="0">
                <a:latin typeface="Century Gothic"/>
                <a:ea typeface="MS PGothic" charset="0"/>
                <a:cs typeface="Century Gothic"/>
              </a:rPr>
              <a:t>curiosity</a:t>
            </a:r>
            <a:endParaRPr lang="en-GB" sz="2600" dirty="0">
              <a:latin typeface="Century Gothic"/>
              <a:ea typeface="MS PGothic" charset="0"/>
              <a:cs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1" descr="image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itle 19"/>
          <p:cNvSpPr>
            <a:spLocks noGrp="1"/>
          </p:cNvSpPr>
          <p:nvPr>
            <p:ph type="title"/>
          </p:nvPr>
        </p:nvSpPr>
        <p:spPr>
          <a:xfrm>
            <a:off x="457200" y="485775"/>
            <a:ext cx="8229600" cy="1143000"/>
          </a:xfrm>
        </p:spPr>
        <p:txBody>
          <a:bodyPr/>
          <a:lstStyle/>
          <a:p>
            <a:pPr eaLnBrk="1" hangingPunct="1"/>
            <a:r>
              <a:rPr lang="en-GB" b="1">
                <a:latin typeface="Century Gothic" charset="0"/>
                <a:ea typeface="MS PGothic" charset="0"/>
              </a:rPr>
              <a:t>Wrap up</a:t>
            </a:r>
          </a:p>
        </p:txBody>
      </p:sp>
      <p:sp>
        <p:nvSpPr>
          <p:cNvPr id="25605" name="Content Placeholder 20"/>
          <p:cNvSpPr>
            <a:spLocks noGrp="1"/>
          </p:cNvSpPr>
          <p:nvPr>
            <p:ph idx="1"/>
          </p:nvPr>
        </p:nvSpPr>
        <p:spPr>
          <a:xfrm>
            <a:off x="457200" y="1600200"/>
            <a:ext cx="8229600" cy="4276725"/>
          </a:xfrm>
        </p:spPr>
        <p:txBody>
          <a:bodyPr/>
          <a:lstStyle/>
          <a:p>
            <a:pPr algn="ctr" eaLnBrk="1" hangingPunct="1">
              <a:lnSpc>
                <a:spcPct val="80000"/>
              </a:lnSpc>
              <a:buFont typeface="Arial" charset="0"/>
              <a:buNone/>
            </a:pPr>
            <a:endParaRPr lang="en-GB" sz="3600">
              <a:latin typeface="Calibri" charset="0"/>
              <a:ea typeface="MS PGothic" charset="0"/>
            </a:endParaRPr>
          </a:p>
          <a:p>
            <a:pPr algn="ctr" eaLnBrk="1" hangingPunct="1">
              <a:lnSpc>
                <a:spcPct val="80000"/>
              </a:lnSpc>
              <a:buFont typeface="Arial" charset="0"/>
              <a:buNone/>
            </a:pPr>
            <a:endParaRPr lang="en-GB" sz="3600">
              <a:latin typeface="Calibri" charset="0"/>
              <a:ea typeface="MS PGothic" charset="0"/>
            </a:endParaRPr>
          </a:p>
          <a:p>
            <a:pPr algn="ctr" eaLnBrk="1" hangingPunct="1">
              <a:lnSpc>
                <a:spcPct val="80000"/>
              </a:lnSpc>
              <a:buFont typeface="Arial" charset="0"/>
              <a:buNone/>
            </a:pPr>
            <a:r>
              <a:rPr lang="en-GB" sz="4800" b="1">
                <a:latin typeface="Century Gothic" charset="0"/>
                <a:ea typeface="MS PGothic" charset="0"/>
              </a:rPr>
              <a:t>Any questions?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1" descr="image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19"/>
          <p:cNvSpPr>
            <a:spLocks noGrp="1"/>
          </p:cNvSpPr>
          <p:nvPr>
            <p:ph type="title"/>
          </p:nvPr>
        </p:nvSpPr>
        <p:spPr>
          <a:xfrm>
            <a:off x="457200" y="485775"/>
            <a:ext cx="8229600" cy="1143000"/>
          </a:xfrm>
        </p:spPr>
        <p:txBody>
          <a:bodyPr/>
          <a:lstStyle/>
          <a:p>
            <a:pPr eaLnBrk="1" hangingPunct="1"/>
            <a:r>
              <a:rPr lang="en-GB" b="1">
                <a:latin typeface="Century Gothic" charset="0"/>
                <a:ea typeface="MS PGothic" charset="0"/>
              </a:rPr>
              <a:t>www.interfaithexplorers.com</a:t>
            </a:r>
          </a:p>
        </p:txBody>
      </p:sp>
      <p:sp>
        <p:nvSpPr>
          <p:cNvPr id="5125" name="Content Placeholder 20"/>
          <p:cNvSpPr>
            <a:spLocks noGrp="1"/>
          </p:cNvSpPr>
          <p:nvPr>
            <p:ph idx="1"/>
          </p:nvPr>
        </p:nvSpPr>
        <p:spPr/>
        <p:txBody>
          <a:bodyPr/>
          <a:lstStyle/>
          <a:p>
            <a:pPr algn="just"/>
            <a:r>
              <a:rPr lang="en-US" sz="2100">
                <a:latin typeface="Century Gothic" charset="0"/>
                <a:ea typeface="MS PGothic" charset="0"/>
              </a:rPr>
              <a:t>Supported by UNESCO</a:t>
            </a:r>
          </a:p>
          <a:p>
            <a:pPr algn="just"/>
            <a:r>
              <a:rPr lang="en-US" sz="2100">
                <a:latin typeface="Century Gothic" charset="0"/>
                <a:ea typeface="MS PGothic" charset="0"/>
              </a:rPr>
              <a:t>Helps pupils understand the world around them &amp; respect cultural and religious diversity</a:t>
            </a:r>
          </a:p>
          <a:p>
            <a:pPr algn="just"/>
            <a:r>
              <a:rPr lang="en-GB" sz="2100">
                <a:latin typeface="Century Gothic" charset="0"/>
                <a:ea typeface="MS PGothic" charset="0"/>
              </a:rPr>
              <a:t>Offers high quality cross-curricula resources to use with pupils at Key Stage 2 and those embarking on their Key Stage 3 transition</a:t>
            </a:r>
            <a:endParaRPr lang="en-US" sz="2100">
              <a:latin typeface="Century Gothic" charset="0"/>
              <a:ea typeface="MS PGothic" charset="0"/>
            </a:endParaRPr>
          </a:p>
          <a:p>
            <a:pPr algn="just"/>
            <a:r>
              <a:rPr lang="en-GB" sz="2100">
                <a:latin typeface="Century Gothic" charset="0"/>
                <a:ea typeface="MS PGothic" charset="0"/>
              </a:rPr>
              <a:t>Supports core personal and social skills development as well as self-directed, exploratory learning</a:t>
            </a:r>
          </a:p>
          <a:p>
            <a:pPr algn="just"/>
            <a:r>
              <a:rPr lang="en-GB" sz="2100">
                <a:latin typeface="Century Gothic" charset="0"/>
                <a:ea typeface="MS PGothic" charset="0"/>
              </a:rPr>
              <a:t>Promotes universal core values &amp; the development of ethical thinking</a:t>
            </a:r>
          </a:p>
          <a:p>
            <a:pPr algn="just"/>
            <a:r>
              <a:rPr lang="en-GB" sz="2100">
                <a:latin typeface="Century Gothic" charset="0"/>
                <a:ea typeface="MS PGothic" charset="0"/>
              </a:rPr>
              <a:t>Designed to compliment RE and PSHE teaching, alongside citizenship education</a:t>
            </a:r>
          </a:p>
          <a:p>
            <a:pPr algn="just"/>
            <a:endParaRPr lang="en-GB" sz="2400">
              <a:latin typeface="Century Gothic" charset="0"/>
              <a:ea typeface="MS PGothic" charset="0"/>
            </a:endParaRPr>
          </a:p>
          <a:p>
            <a:pPr algn="just">
              <a:buFont typeface="Arial" charset="0"/>
              <a:buNone/>
            </a:pPr>
            <a:endParaRPr lang="en-GB" sz="2400">
              <a:latin typeface="Century Gothic"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1" descr="image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itle 19"/>
          <p:cNvSpPr>
            <a:spLocks noGrp="1"/>
          </p:cNvSpPr>
          <p:nvPr>
            <p:ph type="title"/>
          </p:nvPr>
        </p:nvSpPr>
        <p:spPr>
          <a:xfrm>
            <a:off x="395288" y="476250"/>
            <a:ext cx="8229600" cy="1143000"/>
          </a:xfrm>
        </p:spPr>
        <p:txBody>
          <a:bodyPr/>
          <a:lstStyle/>
          <a:p>
            <a:pPr eaLnBrk="1" hangingPunct="1"/>
            <a:r>
              <a:rPr lang="en-GB" b="1">
                <a:latin typeface="Century Gothic" charset="0"/>
                <a:ea typeface="MS PGothic" charset="0"/>
              </a:rPr>
              <a:t>Contact us</a:t>
            </a:r>
          </a:p>
        </p:txBody>
      </p:sp>
      <p:sp>
        <p:nvSpPr>
          <p:cNvPr id="26629" name="Content Placeholder 20"/>
          <p:cNvSpPr>
            <a:spLocks noGrp="1"/>
          </p:cNvSpPr>
          <p:nvPr>
            <p:ph idx="1"/>
          </p:nvPr>
        </p:nvSpPr>
        <p:spPr>
          <a:xfrm>
            <a:off x="457200" y="1600200"/>
            <a:ext cx="8229600" cy="4276725"/>
          </a:xfrm>
        </p:spPr>
        <p:txBody>
          <a:bodyPr/>
          <a:lstStyle/>
          <a:p>
            <a:pPr algn="ctr" eaLnBrk="1" hangingPunct="1">
              <a:lnSpc>
                <a:spcPct val="80000"/>
              </a:lnSpc>
              <a:buFont typeface="Arial" charset="0"/>
              <a:buNone/>
            </a:pPr>
            <a:r>
              <a:rPr lang="en-GB" sz="2400">
                <a:latin typeface="Century Gothic" charset="0"/>
                <a:ea typeface="MS PGothic" charset="0"/>
              </a:rPr>
              <a:t>For further information about the webinar series and how Interfaith Explorers can support you visit: </a:t>
            </a:r>
          </a:p>
          <a:p>
            <a:pPr algn="ctr" eaLnBrk="1" hangingPunct="1">
              <a:lnSpc>
                <a:spcPct val="80000"/>
              </a:lnSpc>
              <a:buFont typeface="Arial" charset="0"/>
              <a:buNone/>
            </a:pPr>
            <a:endParaRPr lang="en-GB" sz="2400">
              <a:latin typeface="Century Gothic" charset="0"/>
              <a:ea typeface="MS PGothic" charset="0"/>
            </a:endParaRPr>
          </a:p>
          <a:p>
            <a:pPr algn="ctr" eaLnBrk="1" hangingPunct="1">
              <a:lnSpc>
                <a:spcPct val="80000"/>
              </a:lnSpc>
              <a:buFont typeface="Arial" charset="0"/>
              <a:buNone/>
            </a:pPr>
            <a:r>
              <a:rPr lang="en-GB" sz="2400">
                <a:latin typeface="Century Gothic" charset="0"/>
                <a:ea typeface="MS PGothic" charset="0"/>
              </a:rPr>
              <a:t>www.interfaithexplorers.com</a:t>
            </a:r>
          </a:p>
          <a:p>
            <a:pPr algn="ctr" eaLnBrk="1" hangingPunct="1">
              <a:lnSpc>
                <a:spcPct val="80000"/>
              </a:lnSpc>
              <a:buFont typeface="Arial" charset="0"/>
              <a:buNone/>
            </a:pPr>
            <a:endParaRPr lang="en-GB" sz="2400">
              <a:latin typeface="Century Gothic" charset="0"/>
              <a:ea typeface="MS PGothic" charset="0"/>
            </a:endParaRPr>
          </a:p>
          <a:p>
            <a:pPr algn="ctr" eaLnBrk="1" hangingPunct="1">
              <a:lnSpc>
                <a:spcPct val="80000"/>
              </a:lnSpc>
              <a:buFont typeface="Arial" charset="0"/>
              <a:buNone/>
            </a:pPr>
            <a:r>
              <a:rPr lang="en-GB" sz="1800">
                <a:latin typeface="Century Gothic" charset="0"/>
                <a:ea typeface="MS PGothic" charset="0"/>
              </a:rPr>
              <a:t>or contact </a:t>
            </a:r>
          </a:p>
          <a:p>
            <a:pPr algn="ctr" eaLnBrk="1" hangingPunct="1">
              <a:lnSpc>
                <a:spcPct val="80000"/>
              </a:lnSpc>
              <a:buFont typeface="Arial" charset="0"/>
              <a:buNone/>
            </a:pPr>
            <a:endParaRPr lang="en-GB" sz="2400">
              <a:latin typeface="Century Gothic" charset="0"/>
              <a:ea typeface="MS PGothic" charset="0"/>
            </a:endParaRPr>
          </a:p>
          <a:p>
            <a:pPr algn="ctr" eaLnBrk="1" hangingPunct="1">
              <a:lnSpc>
                <a:spcPct val="80000"/>
              </a:lnSpc>
              <a:buFont typeface="Arial" charset="0"/>
              <a:buNone/>
            </a:pPr>
            <a:r>
              <a:rPr lang="en-GB" sz="2400">
                <a:latin typeface="Century Gothic" charset="0"/>
                <a:ea typeface="MS PGothic" charset="0"/>
              </a:rPr>
              <a:t>Rokhsana Fiaz OBE </a:t>
            </a:r>
          </a:p>
          <a:p>
            <a:pPr algn="ctr" eaLnBrk="1" hangingPunct="1">
              <a:lnSpc>
                <a:spcPct val="80000"/>
              </a:lnSpc>
              <a:buFont typeface="Arial" charset="0"/>
              <a:buNone/>
            </a:pPr>
            <a:r>
              <a:rPr lang="en-GB" sz="2400">
                <a:latin typeface="Century Gothic" charset="0"/>
                <a:ea typeface="MS PGothic" charset="0"/>
              </a:rPr>
              <a:t>Chief Executive </a:t>
            </a:r>
          </a:p>
          <a:p>
            <a:pPr algn="ctr" eaLnBrk="1" hangingPunct="1">
              <a:lnSpc>
                <a:spcPct val="80000"/>
              </a:lnSpc>
              <a:buFont typeface="Arial" charset="0"/>
              <a:buNone/>
            </a:pPr>
            <a:r>
              <a:rPr lang="en-GB" sz="2400">
                <a:latin typeface="Century Gothic" charset="0"/>
                <a:ea typeface="MS PGothic" charset="0"/>
              </a:rPr>
              <a:t>Maimonides Interfaith Foundation </a:t>
            </a:r>
          </a:p>
          <a:p>
            <a:pPr algn="ctr" eaLnBrk="1" hangingPunct="1">
              <a:lnSpc>
                <a:spcPct val="80000"/>
              </a:lnSpc>
              <a:buFont typeface="Arial" charset="0"/>
              <a:buNone/>
            </a:pPr>
            <a:r>
              <a:rPr lang="en-GB" sz="2400">
                <a:latin typeface="Century Gothic" charset="0"/>
                <a:ea typeface="MS PGothic" charset="0"/>
              </a:rPr>
              <a:t>rokhsana@maimonides-foundation.org</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4" name="Content Placeholder 3" descr="IFE webinar__Religious Literacy_Don't say it game pg1)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1849600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5" name="Content Placeholder 4" descr="IFE webinar__Religious Literacy_Don't say it game (pg 2)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3608696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4" name="Content Placeholder 3" descr="IFE webinar__Religious Literacy_Don't say it game (pg 3)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241380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5" name="Content Placeholder 4" descr="IFE webinar__Religious Literacy_Don't say it game (pg 4)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274628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4" name="Content Placeholder 3" descr="IFE webinar__Religious Literacy_Don't say it game_(Pg 5)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278608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5" name="Content Placeholder 4" descr="IFE webinar__Religious Literacy_Don't say it game_(pg 6)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1184711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4" name="Content Placeholder 3" descr="IFE webinar__Religious Literacy_Don't say it game_(Pg 7)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3951871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entury Gothic"/>
                <a:cs typeface="Century Gothic"/>
              </a:rPr>
              <a:t>Game: Don’t Say It</a:t>
            </a:r>
            <a:endParaRPr lang="en-US" b="1" dirty="0">
              <a:latin typeface="Century Gothic"/>
              <a:cs typeface="Century Gothic"/>
            </a:endParaRPr>
          </a:p>
        </p:txBody>
      </p:sp>
      <p:pic>
        <p:nvPicPr>
          <p:cNvPr id="5" name="Content Placeholder 4" descr="IFE webinar__Religious Literacy_Don't say it game_(pg 8)_260116.jpg"/>
          <p:cNvPicPr>
            <a:picLocks noGrp="1" noChangeAspect="1"/>
          </p:cNvPicPr>
          <p:nvPr>
            <p:ph idx="1"/>
          </p:nvPr>
        </p:nvPicPr>
        <p:blipFill>
          <a:blip r:embed="rId2">
            <a:extLst>
              <a:ext uri="{28A0092B-C50C-407E-A947-70E740481C1C}">
                <a14:useLocalDpi xmlns:a14="http://schemas.microsoft.com/office/drawing/2010/main" val="0"/>
              </a:ext>
            </a:extLst>
          </a:blip>
          <a:srcRect t="11135" b="11135"/>
          <a:stretch>
            <a:fillRect/>
          </a:stretch>
        </p:blipFill>
        <p:spPr/>
      </p:pic>
    </p:spTree>
    <p:extLst>
      <p:ext uri="{BB962C8B-B14F-4D97-AF65-F5344CB8AC3E}">
        <p14:creationId xmlns:p14="http://schemas.microsoft.com/office/powerpoint/2010/main" val="987342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Century Gothic"/>
                <a:cs typeface="Century Gothic"/>
              </a:rPr>
              <a:t>Classroom activity: Same, Similar, different</a:t>
            </a:r>
            <a:endParaRPr lang="en-US" sz="2800" b="1" dirty="0">
              <a:latin typeface="Century Gothic"/>
              <a:cs typeface="Century Gothic"/>
            </a:endParaRPr>
          </a:p>
        </p:txBody>
      </p:sp>
      <p:pic>
        <p:nvPicPr>
          <p:cNvPr id="4" name="Content Placeholder 3" descr="IFE webinar__Religious Literacy_Same, similar, different on 3 religions prayers blank (pg 1)_260116.jpg"/>
          <p:cNvPicPr>
            <a:picLocks noGrp="1" noChangeAspect="1"/>
          </p:cNvPicPr>
          <p:nvPr>
            <p:ph idx="1"/>
          </p:nvPr>
        </p:nvPicPr>
        <p:blipFill>
          <a:blip r:embed="rId2">
            <a:extLst>
              <a:ext uri="{28A0092B-C50C-407E-A947-70E740481C1C}">
                <a14:useLocalDpi xmlns:a14="http://schemas.microsoft.com/office/drawing/2010/main" val="0"/>
              </a:ext>
            </a:extLst>
          </a:blip>
          <a:srcRect l="-78498" r="-78498"/>
          <a:stretch>
            <a:fillRect/>
          </a:stretch>
        </p:blipFill>
        <p:spPr/>
      </p:pic>
    </p:spTree>
    <p:extLst>
      <p:ext uri="{BB962C8B-B14F-4D97-AF65-F5344CB8AC3E}">
        <p14:creationId xmlns:p14="http://schemas.microsoft.com/office/powerpoint/2010/main" val="199141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1" descr="image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9"/>
          <p:cNvSpPr>
            <a:spLocks noGrp="1"/>
          </p:cNvSpPr>
          <p:nvPr>
            <p:ph type="title"/>
          </p:nvPr>
        </p:nvSpPr>
        <p:spPr>
          <a:xfrm>
            <a:off x="457200" y="485775"/>
            <a:ext cx="8229600" cy="1143000"/>
          </a:xfrm>
        </p:spPr>
        <p:txBody>
          <a:bodyPr/>
          <a:lstStyle/>
          <a:p>
            <a:pPr eaLnBrk="1" hangingPunct="1"/>
            <a:r>
              <a:rPr lang="en-GB" b="1">
                <a:latin typeface="Century Gothic" charset="0"/>
                <a:ea typeface="MS PGothic" charset="0"/>
              </a:rPr>
              <a:t>Webinars</a:t>
            </a:r>
          </a:p>
        </p:txBody>
      </p:sp>
      <p:sp>
        <p:nvSpPr>
          <p:cNvPr id="6149" name="Content Placeholder 20"/>
          <p:cNvSpPr>
            <a:spLocks noGrp="1"/>
          </p:cNvSpPr>
          <p:nvPr>
            <p:ph idx="1"/>
          </p:nvPr>
        </p:nvSpPr>
        <p:spPr>
          <a:xfrm>
            <a:off x="457200" y="1600200"/>
            <a:ext cx="8229600" cy="3989388"/>
          </a:xfrm>
        </p:spPr>
        <p:txBody>
          <a:bodyPr/>
          <a:lstStyle/>
          <a:p>
            <a:pPr algn="just" eaLnBrk="1" hangingPunct="1"/>
            <a:r>
              <a:rPr lang="en-GB" sz="2800">
                <a:latin typeface="Century Gothic" charset="0"/>
                <a:ea typeface="MS PGothic" charset="0"/>
              </a:rPr>
              <a:t>Support teachers in their work around interfaith dialogue and RE; as well as PSHE and Citizenship learning in schools</a:t>
            </a:r>
          </a:p>
          <a:p>
            <a:pPr algn="just" eaLnBrk="1" hangingPunct="1">
              <a:buFont typeface="Arial" charset="0"/>
              <a:buNone/>
            </a:pPr>
            <a:endParaRPr lang="en-GB" sz="2800">
              <a:latin typeface="Century Gothic" charset="0"/>
              <a:ea typeface="MS PGothic" charset="0"/>
            </a:endParaRPr>
          </a:p>
          <a:p>
            <a:pPr algn="just" eaLnBrk="1" hangingPunct="1"/>
            <a:r>
              <a:rPr lang="en-GB" sz="2800">
                <a:latin typeface="Century Gothic" charset="0"/>
                <a:ea typeface="MS PGothic" charset="0"/>
              </a:rPr>
              <a:t>Offers a space for teachers to come together and think about issues arising from classroom practice in these areas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Century Gothic"/>
                <a:cs typeface="Century Gothic"/>
              </a:rPr>
              <a:t>Classroom activity: Same, Similar, different</a:t>
            </a:r>
            <a:endParaRPr lang="en-US" sz="2800" b="1" dirty="0">
              <a:latin typeface="Century Gothic"/>
              <a:cs typeface="Century Gothic"/>
            </a:endParaRPr>
          </a:p>
        </p:txBody>
      </p:sp>
      <p:pic>
        <p:nvPicPr>
          <p:cNvPr id="4" name="Content Placeholder 3" descr="IFE webinar__Religious Literacy_Same, similar, different on 3 religions prayers filled in (pg 2)_260116.jpg"/>
          <p:cNvPicPr>
            <a:picLocks noGrp="1" noChangeAspect="1"/>
          </p:cNvPicPr>
          <p:nvPr>
            <p:ph idx="1"/>
          </p:nvPr>
        </p:nvPicPr>
        <p:blipFill>
          <a:blip r:embed="rId2">
            <a:extLst>
              <a:ext uri="{28A0092B-C50C-407E-A947-70E740481C1C}">
                <a14:useLocalDpi xmlns:a14="http://schemas.microsoft.com/office/drawing/2010/main" val="0"/>
              </a:ext>
            </a:extLst>
          </a:blip>
          <a:srcRect l="-78498" r="-78498"/>
          <a:stretch>
            <a:fillRect/>
          </a:stretch>
        </p:blipFill>
        <p:spPr/>
      </p:pic>
    </p:spTree>
    <p:extLst>
      <p:ext uri="{BB962C8B-B14F-4D97-AF65-F5344CB8AC3E}">
        <p14:creationId xmlns:p14="http://schemas.microsoft.com/office/powerpoint/2010/main" val="441792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1" descr="image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19"/>
          <p:cNvSpPr>
            <a:spLocks noGrp="1"/>
          </p:cNvSpPr>
          <p:nvPr>
            <p:ph type="title"/>
          </p:nvPr>
        </p:nvSpPr>
        <p:spPr>
          <a:xfrm>
            <a:off x="457200" y="485775"/>
            <a:ext cx="8229600" cy="804863"/>
          </a:xfrm>
        </p:spPr>
        <p:txBody>
          <a:bodyPr/>
          <a:lstStyle/>
          <a:p>
            <a:pPr eaLnBrk="1" hangingPunct="1"/>
            <a:r>
              <a:rPr lang="en-GB" b="1">
                <a:latin typeface="Century Gothic" charset="0"/>
                <a:ea typeface="MS PGothic" charset="0"/>
              </a:rPr>
              <a:t>Webinar Presenter</a:t>
            </a:r>
          </a:p>
        </p:txBody>
      </p:sp>
      <p:sp>
        <p:nvSpPr>
          <p:cNvPr id="8197" name="Content Placeholder 20"/>
          <p:cNvSpPr>
            <a:spLocks noGrp="1"/>
          </p:cNvSpPr>
          <p:nvPr>
            <p:ph idx="1"/>
          </p:nvPr>
        </p:nvSpPr>
        <p:spPr>
          <a:xfrm>
            <a:off x="457200" y="1196975"/>
            <a:ext cx="8362950" cy="4929188"/>
          </a:xfrm>
        </p:spPr>
        <p:txBody>
          <a:bodyPr/>
          <a:lstStyle/>
          <a:p>
            <a:pPr eaLnBrk="1" hangingPunct="1">
              <a:buFont typeface="Arial" panose="020B0604020202020204" pitchFamily="34" charset="0"/>
              <a:buChar char="•"/>
              <a:defRPr/>
            </a:pPr>
            <a:r>
              <a:rPr lang="en-US" altLang="en-US" sz="2400" b="1" dirty="0" smtClean="0">
                <a:latin typeface="Century Gothic" panose="020B0502020202020204" pitchFamily="34" charset="0"/>
              </a:rPr>
              <a:t>Claire Clinton</a:t>
            </a:r>
          </a:p>
          <a:p>
            <a:pPr lvl="1" eaLnBrk="1" hangingPunct="1">
              <a:buFont typeface="Courier New" panose="02070309020205020404" pitchFamily="49" charset="0"/>
              <a:buChar char="o"/>
              <a:defRPr/>
            </a:pPr>
            <a:r>
              <a:rPr lang="en-US" altLang="en-US" sz="2400" dirty="0" smtClean="0">
                <a:latin typeface="Century Gothic" panose="020B0502020202020204" pitchFamily="34" charset="0"/>
              </a:rPr>
              <a:t>An experienced teacher within EYFS, Primary and Secondary education</a:t>
            </a:r>
          </a:p>
          <a:p>
            <a:pPr lvl="1" eaLnBrk="1" hangingPunct="1">
              <a:buFont typeface="Courier New" panose="02070309020205020404" pitchFamily="49" charset="0"/>
              <a:buChar char="o"/>
              <a:defRPr/>
            </a:pPr>
            <a:r>
              <a:rPr lang="en-US" altLang="en-US" sz="2400" dirty="0" smtClean="0">
                <a:latin typeface="Century Gothic" panose="020B0502020202020204" pitchFamily="34" charset="0"/>
              </a:rPr>
              <a:t>She has over 20 years of classroom experience, and 16 years of advisory work at a national and local level</a:t>
            </a:r>
          </a:p>
          <a:p>
            <a:pPr lvl="1" eaLnBrk="1" hangingPunct="1">
              <a:buFont typeface="Courier New" panose="02070309020205020404" pitchFamily="49" charset="0"/>
              <a:buChar char="o"/>
              <a:defRPr/>
            </a:pPr>
            <a:r>
              <a:rPr lang="en-US" altLang="en-US" sz="2400" dirty="0" smtClean="0">
                <a:latin typeface="Century Gothic" panose="020B0502020202020204" pitchFamily="34" charset="0"/>
              </a:rPr>
              <a:t>For the past 10 years has been the Religious Education Advisor for the London Borough of Newham </a:t>
            </a:r>
          </a:p>
          <a:p>
            <a:pPr marL="0" indent="0" eaLnBrk="1" hangingPunct="1">
              <a:buFont typeface="Arial" panose="020B0604020202020204" pitchFamily="34" charset="0"/>
              <a:buNone/>
              <a:defRPr/>
            </a:pPr>
            <a:r>
              <a:rPr lang="en-US" altLang="en-US" sz="2000" dirty="0" smtClean="0">
                <a:latin typeface="Century Gothic" panose="020B0502020202020204"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5792788"/>
            <a:ext cx="23764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1" descr="image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435725"/>
            <a:ext cx="1258888"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itle 19"/>
          <p:cNvSpPr>
            <a:spLocks noGrp="1"/>
          </p:cNvSpPr>
          <p:nvPr>
            <p:ph type="title"/>
          </p:nvPr>
        </p:nvSpPr>
        <p:spPr>
          <a:xfrm>
            <a:off x="457200" y="188913"/>
            <a:ext cx="8229600" cy="1143000"/>
          </a:xfrm>
        </p:spPr>
        <p:txBody>
          <a:bodyPr/>
          <a:lstStyle/>
          <a:p>
            <a:pPr eaLnBrk="1" hangingPunct="1"/>
            <a:r>
              <a:rPr lang="en-GB" b="1" dirty="0">
                <a:latin typeface="Century Gothic" charset="0"/>
                <a:ea typeface="MS PGothic" charset="0"/>
              </a:rPr>
              <a:t>Session objectives</a:t>
            </a:r>
          </a:p>
        </p:txBody>
      </p:sp>
      <p:sp>
        <p:nvSpPr>
          <p:cNvPr id="10245" name="Content Placeholder 20"/>
          <p:cNvSpPr>
            <a:spLocks noGrp="1"/>
          </p:cNvSpPr>
          <p:nvPr>
            <p:ph idx="1"/>
          </p:nvPr>
        </p:nvSpPr>
        <p:spPr>
          <a:xfrm>
            <a:off x="457200" y="1484313"/>
            <a:ext cx="8435975" cy="4641850"/>
          </a:xfrm>
        </p:spPr>
        <p:txBody>
          <a:bodyPr/>
          <a:lstStyle/>
          <a:p>
            <a:r>
              <a:rPr lang="en-US" sz="2400" dirty="0">
                <a:latin typeface="Century Gothic" charset="0"/>
                <a:ea typeface="MS PGothic" charset="0"/>
              </a:rPr>
              <a:t>To show how RE can help support the development of religious literacy in schools; </a:t>
            </a:r>
          </a:p>
          <a:p>
            <a:r>
              <a:rPr lang="en-US" sz="2400" dirty="0">
                <a:latin typeface="Century Gothic" charset="0"/>
                <a:ea typeface="MS PGothic" charset="0"/>
              </a:rPr>
              <a:t>To </a:t>
            </a:r>
            <a:r>
              <a:rPr lang="en-US" sz="2400" dirty="0" smtClean="0">
                <a:latin typeface="Century Gothic" charset="0"/>
                <a:ea typeface="MS PGothic" charset="0"/>
              </a:rPr>
              <a:t>understand: </a:t>
            </a:r>
          </a:p>
          <a:p>
            <a:pPr lvl="1">
              <a:buFont typeface="Courier New"/>
              <a:buChar char="o"/>
            </a:pPr>
            <a:r>
              <a:rPr lang="en-US" sz="1800" dirty="0" smtClean="0">
                <a:latin typeface="Century Gothic" charset="0"/>
                <a:ea typeface="MS PGothic" charset="0"/>
              </a:rPr>
              <a:t>What </a:t>
            </a:r>
            <a:r>
              <a:rPr lang="en-US" sz="1800" dirty="0">
                <a:latin typeface="Century Gothic" charset="0"/>
                <a:ea typeface="MS PGothic" charset="0"/>
              </a:rPr>
              <a:t>strategies are effective;</a:t>
            </a:r>
          </a:p>
          <a:p>
            <a:pPr lvl="1">
              <a:buFont typeface="Courier New"/>
              <a:buChar char="o"/>
            </a:pPr>
            <a:r>
              <a:rPr lang="en-US" sz="1800" dirty="0" smtClean="0">
                <a:latin typeface="Century Gothic" charset="0"/>
                <a:ea typeface="MS PGothic" charset="0"/>
              </a:rPr>
              <a:t>Key principles </a:t>
            </a:r>
            <a:r>
              <a:rPr lang="en-US" sz="1800" dirty="0">
                <a:latin typeface="Century Gothic" charset="0"/>
                <a:ea typeface="MS PGothic" charset="0"/>
              </a:rPr>
              <a:t>for running sensitive discussions in the classroom;</a:t>
            </a:r>
          </a:p>
          <a:p>
            <a:pPr lvl="1">
              <a:buFont typeface="Courier New"/>
              <a:buChar char="o"/>
            </a:pPr>
            <a:r>
              <a:rPr lang="en-GB" sz="1800" dirty="0" smtClean="0">
                <a:latin typeface="Century Gothic" charset="0"/>
                <a:ea typeface="MS PGothic" charset="0"/>
              </a:rPr>
              <a:t>A</a:t>
            </a:r>
            <a:r>
              <a:rPr lang="en-GB" sz="1800" dirty="0" smtClean="0">
                <a:latin typeface="Century Gothic" charset="0"/>
                <a:ea typeface="MS PGothic" charset="0"/>
              </a:rPr>
              <a:t>pproaches to </a:t>
            </a:r>
            <a:r>
              <a:rPr lang="en-GB" sz="1800" dirty="0">
                <a:latin typeface="Century Gothic" charset="0"/>
                <a:ea typeface="MS PGothic" charset="0"/>
              </a:rPr>
              <a:t>religious literacy learning </a:t>
            </a:r>
            <a:r>
              <a:rPr lang="en-GB" sz="1800" dirty="0" smtClean="0">
                <a:latin typeface="Century Gothic" charset="0"/>
                <a:ea typeface="MS PGothic" charset="0"/>
              </a:rPr>
              <a:t>that equip pupils with </a:t>
            </a:r>
            <a:r>
              <a:rPr lang="en-GB" sz="1800" dirty="0">
                <a:latin typeface="Century Gothic" charset="0"/>
                <a:ea typeface="MS PGothic" charset="0"/>
              </a:rPr>
              <a:t>the skills to conceive, discuss and engage with religious subjects that they are being taught; </a:t>
            </a:r>
          </a:p>
          <a:p>
            <a:pPr lvl="1">
              <a:buFont typeface="Courier New"/>
              <a:buChar char="o"/>
            </a:pPr>
            <a:r>
              <a:rPr lang="en-GB" sz="1800" dirty="0">
                <a:latin typeface="Century Gothic" charset="0"/>
                <a:ea typeface="MS PGothic" charset="0"/>
              </a:rPr>
              <a:t>W</a:t>
            </a:r>
            <a:r>
              <a:rPr lang="en-GB" sz="1800" dirty="0" smtClean="0">
                <a:latin typeface="Century Gothic" charset="0"/>
                <a:ea typeface="MS PGothic" charset="0"/>
              </a:rPr>
              <a:t>hy </a:t>
            </a:r>
            <a:r>
              <a:rPr lang="en-GB" sz="1800" dirty="0">
                <a:latin typeface="Century Gothic" charset="0"/>
                <a:ea typeface="MS PGothic" charset="0"/>
              </a:rPr>
              <a:t>religious literacy should also be viewed as a set of skills supporting an attitude of humility, respect and </a:t>
            </a:r>
            <a:r>
              <a:rPr lang="en-GB" sz="1800" dirty="0" smtClean="0">
                <a:latin typeface="Century Gothic" charset="0"/>
                <a:ea typeface="MS PGothic" charset="0"/>
              </a:rPr>
              <a:t>curiosity;</a:t>
            </a:r>
          </a:p>
          <a:p>
            <a:r>
              <a:rPr lang="en-GB" sz="2400" dirty="0" smtClean="0">
                <a:latin typeface="Century Gothic" charset="0"/>
                <a:ea typeface="MS PGothic" charset="0"/>
              </a:rPr>
              <a:t>Offer practical </a:t>
            </a:r>
            <a:r>
              <a:rPr lang="en-GB" sz="2400" dirty="0">
                <a:latin typeface="Century Gothic" charset="0"/>
                <a:ea typeface="MS PGothic" charset="0"/>
              </a:rPr>
              <a:t>activities that teachers can use in the classroom.</a:t>
            </a:r>
          </a:p>
          <a:p>
            <a:endParaRPr lang="en-US" sz="2800" dirty="0">
              <a:latin typeface="Century Gothic" charset="0"/>
              <a:ea typeface="MS PGothic" charset="0"/>
            </a:endParaRPr>
          </a:p>
          <a:p>
            <a:endParaRPr lang="en-GB" dirty="0">
              <a:latin typeface="Century Gothic" charset="0"/>
              <a:ea typeface="MS PGothic" charset="0"/>
            </a:endParaRPr>
          </a:p>
          <a:p>
            <a:endParaRPr lang="en-US" sz="3000" dirty="0">
              <a:latin typeface="Century Gothic" charset="0"/>
              <a:ea typeface="MS PGothic" charset="0"/>
            </a:endParaRPr>
          </a:p>
          <a:p>
            <a:endParaRPr lang="en-GB" sz="2200" dirty="0">
              <a:latin typeface="Century Gothic" charset="0"/>
              <a:ea typeface="MS PGothic"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b="1" dirty="0">
                <a:latin typeface="Century Gothic"/>
                <a:ea typeface="MS PGothic" charset="0"/>
                <a:cs typeface="Century Gothic"/>
              </a:rPr>
              <a:t>What is religious literacy?</a:t>
            </a:r>
          </a:p>
        </p:txBody>
      </p:sp>
      <p:sp>
        <p:nvSpPr>
          <p:cNvPr id="12291" name="Content Placeholder 2"/>
          <p:cNvSpPr>
            <a:spLocks noGrp="1"/>
          </p:cNvSpPr>
          <p:nvPr>
            <p:ph idx="1"/>
          </p:nvPr>
        </p:nvSpPr>
        <p:spPr/>
        <p:txBody>
          <a:bodyPr/>
          <a:lstStyle/>
          <a:p>
            <a:r>
              <a:rPr lang="en-GB" sz="2400" b="1" dirty="0">
                <a:latin typeface="Century Gothic"/>
                <a:ea typeface="MS PGothic" charset="0"/>
                <a:cs typeface="Century Gothic"/>
              </a:rPr>
              <a:t>Religious literacy</a:t>
            </a:r>
            <a:r>
              <a:rPr lang="en-GB" sz="2400" dirty="0">
                <a:latin typeface="Century Gothic"/>
                <a:ea typeface="MS PGothic" charset="0"/>
                <a:cs typeface="Century Gothic"/>
              </a:rPr>
              <a:t> is the </a:t>
            </a:r>
            <a:r>
              <a:rPr lang="en-GB" sz="2400" i="1" dirty="0">
                <a:latin typeface="Century Gothic"/>
                <a:ea typeface="MS PGothic" charset="0"/>
                <a:cs typeface="Century Gothic"/>
              </a:rPr>
              <a:t>knowledge of, and ability to, understand </a:t>
            </a:r>
            <a:r>
              <a:rPr lang="en-GB" sz="2400" i="1" dirty="0" smtClean="0">
                <a:latin typeface="Century Gothic"/>
                <a:ea typeface="MS PGothic" charset="0"/>
                <a:cs typeface="Century Gothic"/>
              </a:rPr>
              <a:t>religion</a:t>
            </a:r>
          </a:p>
          <a:p>
            <a:r>
              <a:rPr lang="en-US" sz="2400" dirty="0" smtClean="0">
                <a:latin typeface="Century Gothic"/>
                <a:ea typeface="MS PGothic" charset="0"/>
                <a:cs typeface="Century Gothic"/>
              </a:rPr>
              <a:t>In </a:t>
            </a:r>
            <a:r>
              <a:rPr lang="en-US" sz="2400" dirty="0">
                <a:latin typeface="Century Gothic"/>
                <a:ea typeface="MS PGothic" charset="0"/>
                <a:cs typeface="Century Gothic"/>
              </a:rPr>
              <a:t>the British </a:t>
            </a:r>
            <a:r>
              <a:rPr lang="en-US" sz="2400" dirty="0" smtClean="0">
                <a:latin typeface="Century Gothic"/>
                <a:ea typeface="MS PGothic" charset="0"/>
                <a:cs typeface="Century Gothic"/>
              </a:rPr>
              <a:t>context: more </a:t>
            </a:r>
            <a:r>
              <a:rPr lang="en-US" sz="2400" dirty="0">
                <a:latin typeface="Century Gothic"/>
                <a:ea typeface="MS PGothic" charset="0"/>
                <a:cs typeface="Century Gothic"/>
              </a:rPr>
              <a:t>people profess a post-Christian spirituality, humanism or atheism belief </a:t>
            </a:r>
            <a:r>
              <a:rPr lang="en-US" sz="2400" dirty="0" smtClean="0">
                <a:latin typeface="Century Gothic"/>
                <a:ea typeface="MS PGothic" charset="0"/>
                <a:cs typeface="Century Gothic"/>
              </a:rPr>
              <a:t>&amp; other faith </a:t>
            </a:r>
            <a:r>
              <a:rPr lang="en-US" sz="2400" dirty="0">
                <a:latin typeface="Century Gothic"/>
                <a:ea typeface="MS PGothic" charset="0"/>
                <a:cs typeface="Century Gothic"/>
              </a:rPr>
              <a:t>communities </a:t>
            </a:r>
            <a:r>
              <a:rPr lang="en-US" sz="2400" dirty="0" smtClean="0">
                <a:latin typeface="Century Gothic"/>
                <a:ea typeface="MS PGothic" charset="0"/>
                <a:cs typeface="Century Gothic"/>
              </a:rPr>
              <a:t>have become prominent</a:t>
            </a:r>
          </a:p>
          <a:p>
            <a:r>
              <a:rPr lang="en-US" sz="2400" dirty="0" smtClean="0">
                <a:latin typeface="Century Gothic"/>
                <a:ea typeface="MS PGothic" charset="0"/>
                <a:cs typeface="Century Gothic"/>
              </a:rPr>
              <a:t>The </a:t>
            </a:r>
            <a:r>
              <a:rPr lang="en-US" sz="2400" u="sng" dirty="0">
                <a:latin typeface="Century Gothic"/>
                <a:ea typeface="MS PGothic" charset="0"/>
                <a:cs typeface="Century Gothic"/>
                <a:hlinkClick r:id="rId2"/>
              </a:rPr>
              <a:t>Commission on Religion and Belief in Public Life</a:t>
            </a:r>
            <a:r>
              <a:rPr lang="en-US" sz="2400" dirty="0">
                <a:latin typeface="Century Gothic"/>
                <a:ea typeface="MS PGothic" charset="0"/>
                <a:cs typeface="Century Gothic"/>
              </a:rPr>
              <a:t> </a:t>
            </a:r>
            <a:r>
              <a:rPr lang="en-US" sz="2400" dirty="0" smtClean="0">
                <a:latin typeface="Century Gothic"/>
                <a:ea typeface="MS PGothic" charset="0"/>
                <a:cs typeface="Century Gothic"/>
              </a:rPr>
              <a:t>on religious literacy: </a:t>
            </a:r>
          </a:p>
          <a:p>
            <a:pPr marL="0" indent="0">
              <a:buNone/>
            </a:pPr>
            <a:endParaRPr lang="en-GB" altLang="ja-JP" sz="100" dirty="0" smtClean="0">
              <a:latin typeface="Century Gothic"/>
              <a:ea typeface="MS PGothic" charset="0"/>
              <a:cs typeface="Century Gothic"/>
            </a:endParaRPr>
          </a:p>
          <a:p>
            <a:pPr marL="0" indent="0" algn="ctr">
              <a:buNone/>
            </a:pPr>
            <a:r>
              <a:rPr lang="ja-JP" altLang="en-US" sz="2400" dirty="0" smtClean="0">
                <a:latin typeface="Century Gothic"/>
                <a:ea typeface="MS PGothic" charset="0"/>
                <a:cs typeface="Century Gothic"/>
              </a:rPr>
              <a:t>‘</a:t>
            </a:r>
            <a:r>
              <a:rPr lang="en-US" sz="2400" i="1" dirty="0">
                <a:latin typeface="Century Gothic"/>
                <a:ea typeface="MS PGothic" charset="0"/>
                <a:cs typeface="Century Gothic"/>
              </a:rPr>
              <a:t>the potential for misunderstanding, stereotyping and oversimplification based on ignorance is huge – and schools have a big part to play in putting this right</a:t>
            </a:r>
            <a:r>
              <a:rPr lang="ja-JP" altLang="en-US" sz="2400" i="1" dirty="0" smtClean="0">
                <a:latin typeface="Century Gothic"/>
                <a:ea typeface="MS PGothic" charset="0"/>
                <a:cs typeface="Century Gothic"/>
              </a:rPr>
              <a:t>’</a:t>
            </a:r>
            <a:endParaRPr lang="en-GB" sz="2400" i="1" dirty="0">
              <a:latin typeface="Century Gothic"/>
              <a:ea typeface="MS PGothic" charset="0"/>
              <a:cs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b="1" dirty="0">
                <a:latin typeface="Century Gothic"/>
                <a:ea typeface="MS PGothic" charset="0"/>
                <a:cs typeface="Century Gothic"/>
              </a:rPr>
              <a:t>Why is it important?</a:t>
            </a:r>
          </a:p>
        </p:txBody>
      </p:sp>
      <p:sp>
        <p:nvSpPr>
          <p:cNvPr id="13315" name="Content Placeholder 2"/>
          <p:cNvSpPr>
            <a:spLocks noGrp="1"/>
          </p:cNvSpPr>
          <p:nvPr>
            <p:ph idx="1"/>
          </p:nvPr>
        </p:nvSpPr>
        <p:spPr/>
        <p:txBody>
          <a:bodyPr/>
          <a:lstStyle/>
          <a:p>
            <a:r>
              <a:rPr lang="en-GB" sz="2400" dirty="0" smtClean="0">
                <a:latin typeface="Century Gothic"/>
                <a:ea typeface="MS PGothic" charset="0"/>
                <a:cs typeface="Century Gothic"/>
                <a:hlinkClick r:id="rId2"/>
              </a:rPr>
              <a:t>Harvard Religious Literacy Project</a:t>
            </a:r>
            <a:r>
              <a:rPr lang="en-GB" sz="2400" dirty="0" smtClean="0">
                <a:latin typeface="Century Gothic"/>
                <a:ea typeface="MS PGothic" charset="0"/>
                <a:cs typeface="Century Gothic"/>
              </a:rPr>
              <a:t> states</a:t>
            </a:r>
            <a:r>
              <a:rPr lang="en-GB" sz="2400" dirty="0" smtClean="0">
                <a:latin typeface="Century Gothic"/>
                <a:ea typeface="MS PGothic" charset="0"/>
                <a:cs typeface="Century Gothic"/>
              </a:rPr>
              <a:t>: </a:t>
            </a:r>
            <a:endParaRPr lang="en-GB" sz="2400" dirty="0" smtClean="0">
              <a:latin typeface="Century Gothic"/>
              <a:ea typeface="MS PGothic" charset="0"/>
              <a:cs typeface="Century Gothic"/>
            </a:endParaRPr>
          </a:p>
          <a:p>
            <a:pPr marL="0" indent="0">
              <a:buNone/>
            </a:pPr>
            <a:endParaRPr lang="en-GB" sz="2400" dirty="0">
              <a:latin typeface="Century Gothic"/>
              <a:ea typeface="MS PGothic" charset="0"/>
              <a:cs typeface="Century Gothic"/>
            </a:endParaRPr>
          </a:p>
          <a:p>
            <a:pPr marL="0" indent="0" algn="ctr">
              <a:buNone/>
            </a:pPr>
            <a:r>
              <a:rPr lang="en-GB" sz="2400" dirty="0" smtClean="0">
                <a:latin typeface="Century Gothic"/>
                <a:ea typeface="MS PGothic" charset="0"/>
                <a:cs typeface="Century Gothic"/>
              </a:rPr>
              <a:t>‘Understanding </a:t>
            </a:r>
            <a:r>
              <a:rPr lang="en-GB" sz="2400" dirty="0">
                <a:latin typeface="Century Gothic"/>
                <a:ea typeface="MS PGothic" charset="0"/>
                <a:cs typeface="Century Gothic"/>
              </a:rPr>
              <a:t>these complex religious influences is a critical dimension of understanding modern human affairs. In spite of this awareness, there remains a widespread illiteracy about religion that spans the globe. There are many consequences of this illiteracy, but the most urgent is that it fuels conflict and antagonisms and hinders cooperative </a:t>
            </a:r>
            <a:r>
              <a:rPr lang="en-GB" sz="2400" dirty="0" smtClean="0">
                <a:latin typeface="Century Gothic"/>
                <a:ea typeface="MS PGothic" charset="0"/>
                <a:cs typeface="Century Gothic"/>
              </a:rPr>
              <a:t>endeavours </a:t>
            </a:r>
            <a:r>
              <a:rPr lang="en-GB" sz="2400" dirty="0">
                <a:latin typeface="Century Gothic"/>
                <a:ea typeface="MS PGothic" charset="0"/>
                <a:cs typeface="Century Gothic"/>
              </a:rPr>
              <a:t>in all arenas of human </a:t>
            </a:r>
            <a:r>
              <a:rPr lang="en-GB" sz="2400" dirty="0" smtClean="0">
                <a:latin typeface="Century Gothic"/>
                <a:ea typeface="MS PGothic" charset="0"/>
                <a:cs typeface="Century Gothic"/>
              </a:rPr>
              <a:t>experience’ </a:t>
            </a:r>
            <a:endParaRPr lang="en-GB" sz="2400" dirty="0">
              <a:latin typeface="Century Gothic"/>
              <a:ea typeface="MS PGothic" charset="0"/>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548680"/>
            <a:ext cx="8229600" cy="864096"/>
          </a:xfrm>
        </p:spPr>
        <p:txBody>
          <a:bodyPr/>
          <a:lstStyle/>
          <a:p>
            <a:r>
              <a:rPr lang="en-GB" sz="3200" b="1" dirty="0" smtClean="0">
                <a:latin typeface="Century Gothic"/>
                <a:ea typeface="MS PGothic" charset="0"/>
                <a:cs typeface="Century Gothic"/>
              </a:rPr>
              <a:t>Prof. Adam Dinham, Goldsmiths College</a:t>
            </a:r>
            <a:endParaRPr lang="en-GB" sz="3100" b="1" dirty="0">
              <a:latin typeface="Century Gothic"/>
              <a:ea typeface="MS PGothic" charset="0"/>
              <a:cs typeface="Century Gothic"/>
            </a:endParaRPr>
          </a:p>
        </p:txBody>
      </p:sp>
      <p:sp>
        <p:nvSpPr>
          <p:cNvPr id="14339" name="Content Placeholder 2"/>
          <p:cNvSpPr>
            <a:spLocks noGrp="1"/>
          </p:cNvSpPr>
          <p:nvPr>
            <p:ph idx="1"/>
          </p:nvPr>
        </p:nvSpPr>
        <p:spPr>
          <a:xfrm>
            <a:off x="457200" y="1700213"/>
            <a:ext cx="8229600" cy="4425950"/>
          </a:xfrm>
        </p:spPr>
        <p:txBody>
          <a:bodyPr/>
          <a:lstStyle/>
          <a:p>
            <a:pPr marL="0" indent="0" algn="ctr">
              <a:buFont typeface="Arial" charset="0"/>
              <a:buNone/>
            </a:pPr>
            <a:r>
              <a:rPr lang="en-GB" sz="2000" i="1" dirty="0" smtClean="0">
                <a:latin typeface="Century Gothic"/>
                <a:ea typeface="MS PGothic" charset="0"/>
                <a:cs typeface="Century Gothic"/>
              </a:rPr>
              <a:t>‘There </a:t>
            </a:r>
            <a:r>
              <a:rPr lang="en-GB" sz="2000" i="1" dirty="0">
                <a:latin typeface="Century Gothic"/>
                <a:ea typeface="MS PGothic" charset="0"/>
                <a:cs typeface="Century Gothic"/>
              </a:rPr>
              <a:t>is a lamentable quality of conversation about religion and belief, just as we need it most. Billions of people around the world remain religious, despite the assumptions of secularity. Millions are in Britain, Europe and the West. </a:t>
            </a:r>
            <a:endParaRPr lang="en-GB" sz="2000" i="1" dirty="0" smtClean="0">
              <a:latin typeface="Century Gothic"/>
              <a:ea typeface="MS PGothic" charset="0"/>
              <a:cs typeface="Century Gothic"/>
            </a:endParaRPr>
          </a:p>
          <a:p>
            <a:pPr marL="0" indent="0" algn="ctr">
              <a:buFont typeface="Arial" charset="0"/>
              <a:buNone/>
            </a:pPr>
            <a:endParaRPr lang="en-GB" sz="1050" i="1" dirty="0" smtClean="0">
              <a:latin typeface="Century Gothic"/>
              <a:ea typeface="MS PGothic" charset="0"/>
              <a:cs typeface="Century Gothic"/>
            </a:endParaRPr>
          </a:p>
          <a:p>
            <a:pPr marL="0" indent="0" algn="ctr">
              <a:buFont typeface="Arial" charset="0"/>
              <a:buNone/>
            </a:pPr>
            <a:r>
              <a:rPr lang="en-GB" sz="2000" i="1" dirty="0" smtClean="0">
                <a:latin typeface="Century Gothic"/>
                <a:ea typeface="MS PGothic" charset="0"/>
                <a:cs typeface="Century Gothic"/>
              </a:rPr>
              <a:t>Globalization </a:t>
            </a:r>
            <a:r>
              <a:rPr lang="en-GB" sz="2000" i="1" dirty="0">
                <a:latin typeface="Century Gothic"/>
                <a:ea typeface="MS PGothic" charset="0"/>
                <a:cs typeface="Century Gothic"/>
              </a:rPr>
              <a:t>and migration put us all in to daily encounter with increasing diversity and plurality in our professional and everyday lives. </a:t>
            </a:r>
            <a:endParaRPr lang="en-GB" sz="2000" i="1" dirty="0" smtClean="0">
              <a:latin typeface="Century Gothic"/>
              <a:ea typeface="MS PGothic" charset="0"/>
              <a:cs typeface="Century Gothic"/>
            </a:endParaRPr>
          </a:p>
          <a:p>
            <a:pPr marL="0" indent="0" algn="ctr">
              <a:buFont typeface="Arial" charset="0"/>
              <a:buNone/>
            </a:pPr>
            <a:endParaRPr lang="en-GB" sz="1050" i="1" dirty="0" smtClean="0">
              <a:latin typeface="Century Gothic"/>
              <a:ea typeface="MS PGothic" charset="0"/>
              <a:cs typeface="Century Gothic"/>
            </a:endParaRPr>
          </a:p>
          <a:p>
            <a:pPr marL="0" indent="0" algn="ctr">
              <a:buFont typeface="Arial" charset="0"/>
              <a:buNone/>
            </a:pPr>
            <a:r>
              <a:rPr lang="en-GB" sz="2000" i="1" dirty="0" smtClean="0">
                <a:latin typeface="Century Gothic"/>
                <a:ea typeface="MS PGothic" charset="0"/>
                <a:cs typeface="Century Gothic"/>
              </a:rPr>
              <a:t>After </a:t>
            </a:r>
            <a:r>
              <a:rPr lang="en-GB" sz="2000" i="1" dirty="0">
                <a:latin typeface="Century Gothic"/>
                <a:ea typeface="MS PGothic" charset="0"/>
                <a:cs typeface="Century Gothic"/>
              </a:rPr>
              <a:t>decades in which we have barely talked about religion and belief in public discourses and practices, society has largely lost the ability to do so. Diversity, global trade, equality frameworks, and extremism make it pressing to do so now</a:t>
            </a:r>
            <a:r>
              <a:rPr lang="en-GB" sz="2000" i="1" dirty="0" smtClean="0">
                <a:latin typeface="Century Gothic"/>
                <a:ea typeface="MS PGothic" charset="0"/>
                <a:cs typeface="Century Gothic"/>
              </a:rPr>
              <a:t>.’ </a:t>
            </a:r>
            <a:endParaRPr lang="en-GB" sz="2000" dirty="0">
              <a:latin typeface="Century Gothic"/>
              <a:ea typeface="MS PGothic" charset="0"/>
              <a:cs typeface="Century Gothic"/>
            </a:endParaRPr>
          </a:p>
          <a:p>
            <a:pPr marL="0" indent="0" algn="ctr">
              <a:buFont typeface="Arial" charset="0"/>
              <a:buNone/>
            </a:pPr>
            <a:endParaRPr lang="en-GB" sz="2200" dirty="0">
              <a:latin typeface="Calibri" charset="0"/>
              <a:ea typeface="MS PGothic"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b="1" dirty="0">
                <a:latin typeface="Century Gothic"/>
                <a:ea typeface="MS PGothic" charset="0"/>
                <a:cs typeface="Century Gothic"/>
              </a:rPr>
              <a:t>As educators…</a:t>
            </a:r>
          </a:p>
        </p:txBody>
      </p:sp>
      <p:sp>
        <p:nvSpPr>
          <p:cNvPr id="15363" name="Content Placeholder 2"/>
          <p:cNvSpPr>
            <a:spLocks noGrp="1"/>
          </p:cNvSpPr>
          <p:nvPr>
            <p:ph idx="1"/>
          </p:nvPr>
        </p:nvSpPr>
        <p:spPr/>
        <p:txBody>
          <a:bodyPr/>
          <a:lstStyle/>
          <a:p>
            <a:pPr>
              <a:spcBef>
                <a:spcPct val="0"/>
              </a:spcBef>
            </a:pPr>
            <a:r>
              <a:rPr lang="en-GB" sz="2400" dirty="0">
                <a:latin typeface="Century Gothic"/>
                <a:ea typeface="MS PGothic" charset="0"/>
                <a:cs typeface="Century Gothic"/>
              </a:rPr>
              <a:t>O</a:t>
            </a:r>
            <a:r>
              <a:rPr lang="en-GB" sz="2400" dirty="0" smtClean="0">
                <a:latin typeface="Century Gothic"/>
                <a:ea typeface="MS PGothic" charset="0"/>
                <a:cs typeface="Century Gothic"/>
              </a:rPr>
              <a:t>ne </a:t>
            </a:r>
            <a:r>
              <a:rPr lang="en-GB" sz="2400" dirty="0">
                <a:latin typeface="Century Gothic"/>
                <a:ea typeface="MS PGothic" charset="0"/>
                <a:cs typeface="Century Gothic"/>
              </a:rPr>
              <a:t>can not judge a whole group by the evils committed by a </a:t>
            </a:r>
            <a:r>
              <a:rPr lang="en-GB" sz="2400" dirty="0" smtClean="0">
                <a:latin typeface="Century Gothic"/>
                <a:ea typeface="MS PGothic" charset="0"/>
                <a:cs typeface="Century Gothic"/>
              </a:rPr>
              <a:t>few; </a:t>
            </a:r>
          </a:p>
          <a:p>
            <a:pPr>
              <a:spcBef>
                <a:spcPct val="0"/>
              </a:spcBef>
            </a:pPr>
            <a:r>
              <a:rPr lang="en-GB" sz="2400" dirty="0" smtClean="0">
                <a:latin typeface="Century Gothic"/>
                <a:ea typeface="MS PGothic" charset="0"/>
                <a:cs typeface="Century Gothic"/>
              </a:rPr>
              <a:t>So in light of extremism concerns: </a:t>
            </a:r>
          </a:p>
          <a:p>
            <a:pPr lvl="1">
              <a:spcBef>
                <a:spcPct val="0"/>
              </a:spcBef>
              <a:buFont typeface="Courier New"/>
              <a:buChar char="o"/>
            </a:pPr>
            <a:r>
              <a:rPr lang="en-GB" sz="2000" dirty="0" smtClean="0">
                <a:latin typeface="Century Gothic"/>
                <a:ea typeface="MS PGothic" charset="0"/>
                <a:cs typeface="Century Gothic"/>
              </a:rPr>
              <a:t>We </a:t>
            </a:r>
            <a:r>
              <a:rPr lang="en-GB" sz="2000" dirty="0">
                <a:latin typeface="Century Gothic"/>
                <a:ea typeface="MS PGothic" charset="0"/>
                <a:cs typeface="Century Gothic"/>
              </a:rPr>
              <a:t>cannot judge </a:t>
            </a:r>
            <a:r>
              <a:rPr lang="en-GB" sz="2000" b="1" dirty="0">
                <a:latin typeface="Century Gothic"/>
                <a:ea typeface="MS PGothic" charset="0"/>
                <a:cs typeface="Century Gothic"/>
              </a:rPr>
              <a:t>1.6 billion Muslims </a:t>
            </a:r>
            <a:r>
              <a:rPr lang="en-GB" sz="2000" dirty="0">
                <a:latin typeface="Century Gothic"/>
                <a:ea typeface="MS PGothic" charset="0"/>
                <a:cs typeface="Century Gothic"/>
              </a:rPr>
              <a:t>in the world, for the wrongful action of </a:t>
            </a:r>
            <a:r>
              <a:rPr lang="en-GB" sz="2000" i="1" dirty="0" smtClean="0">
                <a:latin typeface="Century Gothic"/>
                <a:ea typeface="MS PGothic" charset="0"/>
                <a:cs typeface="Century Gothic"/>
              </a:rPr>
              <a:t>Daesh</a:t>
            </a:r>
            <a:r>
              <a:rPr lang="en-GB" sz="2000" dirty="0">
                <a:latin typeface="Century Gothic"/>
                <a:ea typeface="MS PGothic" charset="0"/>
                <a:cs typeface="Century Gothic"/>
              </a:rPr>
              <a:t> </a:t>
            </a:r>
            <a:r>
              <a:rPr lang="en-GB" sz="2000" dirty="0" smtClean="0">
                <a:latin typeface="Century Gothic"/>
                <a:ea typeface="MS PGothic" charset="0"/>
                <a:cs typeface="Century Gothic"/>
              </a:rPr>
              <a:t>(</a:t>
            </a:r>
            <a:r>
              <a:rPr lang="en-GB" sz="2000" dirty="0" smtClean="0">
                <a:latin typeface="Century Gothic"/>
                <a:ea typeface="MS PGothic" charset="0"/>
                <a:cs typeface="Century Gothic"/>
              </a:rPr>
              <a:t>who inappropriately call </a:t>
            </a:r>
            <a:r>
              <a:rPr lang="en-GB" sz="2000" dirty="0">
                <a:latin typeface="Century Gothic"/>
                <a:ea typeface="MS PGothic" charset="0"/>
                <a:cs typeface="Century Gothic"/>
              </a:rPr>
              <a:t>themselves </a:t>
            </a:r>
            <a:r>
              <a:rPr lang="en-GB" sz="2000" dirty="0" smtClean="0">
                <a:latin typeface="Century Gothic"/>
                <a:ea typeface="MS PGothic" charset="0"/>
                <a:cs typeface="Century Gothic"/>
              </a:rPr>
              <a:t>the ‘Islamic State’)</a:t>
            </a:r>
          </a:p>
          <a:p>
            <a:pPr lvl="1">
              <a:spcBef>
                <a:spcPct val="0"/>
              </a:spcBef>
              <a:buFont typeface="Courier New"/>
              <a:buChar char="o"/>
            </a:pPr>
            <a:r>
              <a:rPr lang="en-GB" sz="2000" dirty="0" smtClean="0">
                <a:latin typeface="Century Gothic"/>
                <a:ea typeface="MS PGothic" charset="0"/>
                <a:cs typeface="Century Gothic"/>
              </a:rPr>
              <a:t>Just </a:t>
            </a:r>
            <a:r>
              <a:rPr lang="en-GB" sz="2000" dirty="0">
                <a:latin typeface="Century Gothic"/>
                <a:ea typeface="MS PGothic" charset="0"/>
                <a:cs typeface="Century Gothic"/>
              </a:rPr>
              <a:t>like it would be wrong to condemn a whole faith group for the actions of the Nazi's or the Ku Klux Klan. </a:t>
            </a:r>
            <a:endParaRPr lang="en-GB" sz="2000" dirty="0">
              <a:latin typeface="Century Gothic"/>
              <a:ea typeface="MS PGothic" charset="0"/>
              <a:cs typeface="Century Gothic"/>
            </a:endParaRPr>
          </a:p>
          <a:p>
            <a:pPr lvl="1">
              <a:spcBef>
                <a:spcPct val="0"/>
              </a:spcBef>
              <a:buFont typeface="Courier New"/>
              <a:buChar char="o"/>
            </a:pPr>
            <a:r>
              <a:rPr lang="en-GB" sz="2000" dirty="0" smtClean="0">
                <a:latin typeface="Century Gothic"/>
                <a:ea typeface="MS PGothic" charset="0"/>
                <a:cs typeface="Century Gothic"/>
              </a:rPr>
              <a:t>British </a:t>
            </a:r>
            <a:r>
              <a:rPr lang="en-GB" sz="2000" dirty="0">
                <a:latin typeface="Century Gothic"/>
                <a:ea typeface="MS PGothic" charset="0"/>
                <a:cs typeface="Century Gothic"/>
              </a:rPr>
              <a:t>Muslim parents are very concerned about the negative messages constantly being bombarded from the media, and its effects </a:t>
            </a:r>
            <a:r>
              <a:rPr lang="en-GB" sz="2000" dirty="0" smtClean="0">
                <a:latin typeface="Century Gothic"/>
                <a:ea typeface="MS PGothic" charset="0"/>
                <a:cs typeface="Century Gothic"/>
              </a:rPr>
              <a:t>on children's </a:t>
            </a:r>
            <a:r>
              <a:rPr lang="en-GB" sz="2000" dirty="0">
                <a:latin typeface="Century Gothic"/>
                <a:ea typeface="MS PGothic" charset="0"/>
                <a:cs typeface="Century Gothic"/>
              </a:rPr>
              <a:t>sense of identity and safety. </a:t>
            </a:r>
          </a:p>
          <a:p>
            <a:pPr>
              <a:spcBef>
                <a:spcPct val="0"/>
              </a:spcBef>
              <a:buFont typeface="Arial" charset="0"/>
              <a:buNone/>
            </a:pPr>
            <a:endParaRPr lang="en-GB" dirty="0">
              <a:latin typeface="Calibri" charset="0"/>
              <a:ea typeface="MS PGothic" charset="0"/>
            </a:endParaRPr>
          </a:p>
          <a:p>
            <a:endParaRPr lang="en-GB" dirty="0">
              <a:latin typeface="Calibri" charset="0"/>
              <a:ea typeface="MS PGothic"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4862</TotalTime>
  <Words>1214</Words>
  <Application>Microsoft Macintosh PowerPoint</Application>
  <PresentationFormat>On-screen Show (4:3)</PresentationFormat>
  <Paragraphs>141</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www.interfaithexplorers.com</vt:lpstr>
      <vt:lpstr>Webinars</vt:lpstr>
      <vt:lpstr>Webinar Presenter</vt:lpstr>
      <vt:lpstr>Session objectives</vt:lpstr>
      <vt:lpstr>What is religious literacy?</vt:lpstr>
      <vt:lpstr>Why is it important?</vt:lpstr>
      <vt:lpstr>Prof. Adam Dinham, Goldsmiths College</vt:lpstr>
      <vt:lpstr>As educators…</vt:lpstr>
      <vt:lpstr>Developing Religious Literacy</vt:lpstr>
      <vt:lpstr>Religious Literacy Strategies (1)</vt:lpstr>
      <vt:lpstr>Religious Literacy Strategies (2)</vt:lpstr>
      <vt:lpstr>Handling sensitive discussions (1)</vt:lpstr>
      <vt:lpstr>PowerPoint Presentation</vt:lpstr>
      <vt:lpstr>Handling sensitive discussions (3)</vt:lpstr>
      <vt:lpstr>Handling sensitive discussions (4)</vt:lpstr>
      <vt:lpstr>Practical activities</vt:lpstr>
      <vt:lpstr>And finally…</vt:lpstr>
      <vt:lpstr>Wrap up</vt:lpstr>
      <vt:lpstr>Contact us</vt:lpstr>
      <vt:lpstr>Game: Don’t Say It</vt:lpstr>
      <vt:lpstr>Game: Don’t Say It</vt:lpstr>
      <vt:lpstr>Game: Don’t Say It</vt:lpstr>
      <vt:lpstr>Game: Don’t Say It</vt:lpstr>
      <vt:lpstr>Game: Don’t Say It</vt:lpstr>
      <vt:lpstr>Game: Don’t Say It</vt:lpstr>
      <vt:lpstr>Game: Don’t Say It</vt:lpstr>
      <vt:lpstr>Game: Don’t Say It</vt:lpstr>
      <vt:lpstr>Classroom activity: Same, Similar, different</vt:lpstr>
      <vt:lpstr>Classroom activity: Same, Similar, different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swohlmann</dc:creator>
  <cp:lastModifiedBy>Rokhsana Fiaz</cp:lastModifiedBy>
  <cp:revision>361</cp:revision>
  <cp:lastPrinted>2015-03-20T14:14:01Z</cp:lastPrinted>
  <dcterms:created xsi:type="dcterms:W3CDTF">2015-09-23T14:14:21Z</dcterms:created>
  <dcterms:modified xsi:type="dcterms:W3CDTF">2016-01-25T13:26:12Z</dcterms:modified>
</cp:coreProperties>
</file>